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59" r:id="rId5"/>
  </p:sldIdLst>
  <p:sldSz cx="43891200" cy="32918400"/>
  <p:notesSz cx="7010400" cy="9296400"/>
  <p:defaultTextStyle>
    <a:defPPr>
      <a:defRPr lang="en-US"/>
    </a:defPPr>
    <a:lvl1pPr marL="0" algn="l" defTabSz="2742986" rtl="0" eaLnBrk="1" latinLnBrk="0" hangingPunct="1">
      <a:defRPr sz="5500" kern="1200">
        <a:solidFill>
          <a:schemeClr val="tx1"/>
        </a:solidFill>
        <a:latin typeface="+mn-lt"/>
        <a:ea typeface="+mn-ea"/>
        <a:cs typeface="+mn-cs"/>
      </a:defRPr>
    </a:lvl1pPr>
    <a:lvl2pPr marL="1371493" algn="l" defTabSz="2742986" rtl="0" eaLnBrk="1" latinLnBrk="0" hangingPunct="1">
      <a:defRPr sz="5500" kern="1200">
        <a:solidFill>
          <a:schemeClr val="tx1"/>
        </a:solidFill>
        <a:latin typeface="+mn-lt"/>
        <a:ea typeface="+mn-ea"/>
        <a:cs typeface="+mn-cs"/>
      </a:defRPr>
    </a:lvl2pPr>
    <a:lvl3pPr marL="2742986" algn="l" defTabSz="2742986" rtl="0" eaLnBrk="1" latinLnBrk="0" hangingPunct="1">
      <a:defRPr sz="5500" kern="1200">
        <a:solidFill>
          <a:schemeClr val="tx1"/>
        </a:solidFill>
        <a:latin typeface="+mn-lt"/>
        <a:ea typeface="+mn-ea"/>
        <a:cs typeface="+mn-cs"/>
      </a:defRPr>
    </a:lvl3pPr>
    <a:lvl4pPr marL="4114480" algn="l" defTabSz="2742986" rtl="0" eaLnBrk="1" latinLnBrk="0" hangingPunct="1">
      <a:defRPr sz="5500" kern="1200">
        <a:solidFill>
          <a:schemeClr val="tx1"/>
        </a:solidFill>
        <a:latin typeface="+mn-lt"/>
        <a:ea typeface="+mn-ea"/>
        <a:cs typeface="+mn-cs"/>
      </a:defRPr>
    </a:lvl4pPr>
    <a:lvl5pPr marL="5485974" algn="l" defTabSz="2742986" rtl="0" eaLnBrk="1" latinLnBrk="0" hangingPunct="1">
      <a:defRPr sz="5500" kern="1200">
        <a:solidFill>
          <a:schemeClr val="tx1"/>
        </a:solidFill>
        <a:latin typeface="+mn-lt"/>
        <a:ea typeface="+mn-ea"/>
        <a:cs typeface="+mn-cs"/>
      </a:defRPr>
    </a:lvl5pPr>
    <a:lvl6pPr marL="6857466" algn="l" defTabSz="2742986" rtl="0" eaLnBrk="1" latinLnBrk="0" hangingPunct="1">
      <a:defRPr sz="5500" kern="1200">
        <a:solidFill>
          <a:schemeClr val="tx1"/>
        </a:solidFill>
        <a:latin typeface="+mn-lt"/>
        <a:ea typeface="+mn-ea"/>
        <a:cs typeface="+mn-cs"/>
      </a:defRPr>
    </a:lvl6pPr>
    <a:lvl7pPr marL="8228960" algn="l" defTabSz="2742986" rtl="0" eaLnBrk="1" latinLnBrk="0" hangingPunct="1">
      <a:defRPr sz="5500" kern="1200">
        <a:solidFill>
          <a:schemeClr val="tx1"/>
        </a:solidFill>
        <a:latin typeface="+mn-lt"/>
        <a:ea typeface="+mn-ea"/>
        <a:cs typeface="+mn-cs"/>
      </a:defRPr>
    </a:lvl7pPr>
    <a:lvl8pPr marL="9600452" algn="l" defTabSz="2742986" rtl="0" eaLnBrk="1" latinLnBrk="0" hangingPunct="1">
      <a:defRPr sz="5500" kern="1200">
        <a:solidFill>
          <a:schemeClr val="tx1"/>
        </a:solidFill>
        <a:latin typeface="+mn-lt"/>
        <a:ea typeface="+mn-ea"/>
        <a:cs typeface="+mn-cs"/>
      </a:defRPr>
    </a:lvl8pPr>
    <a:lvl9pPr marL="10971945" algn="l" defTabSz="2742986" rtl="0" eaLnBrk="1" latinLnBrk="0" hangingPunct="1">
      <a:defRPr sz="55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97A00"/>
    <a:srgbClr val="FF3300"/>
    <a:srgbClr val="FF5050"/>
    <a:srgbClr val="0066FF"/>
    <a:srgbClr val="0000FF"/>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266" autoAdjust="0"/>
    <p:restoredTop sz="97143" autoAdjust="0"/>
  </p:normalViewPr>
  <p:slideViewPr>
    <p:cSldViewPr>
      <p:cViewPr>
        <p:scale>
          <a:sx n="120" d="100"/>
          <a:sy n="120" d="100"/>
        </p:scale>
        <p:origin x="328" y="-12832"/>
      </p:cViewPr>
      <p:guideLst>
        <p:guide orient="horz" pos="10368"/>
        <p:guide pos="13824"/>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customXml" Target="../customXml/item2.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114343-451D-45A4-B765-09B282BC701E}" type="doc">
      <dgm:prSet loTypeId="urn:microsoft.com/office/officeart/2005/8/layout/process1" loCatId="process" qsTypeId="urn:microsoft.com/office/officeart/2005/8/quickstyle/simple5" qsCatId="simple" csTypeId="urn:microsoft.com/office/officeart/2005/8/colors/accent6_2" csCatId="accent6" phldr="1"/>
      <dgm:spPr/>
      <dgm:t>
        <a:bodyPr/>
        <a:lstStyle/>
        <a:p>
          <a:endParaRPr lang="en-US"/>
        </a:p>
      </dgm:t>
    </dgm:pt>
    <dgm:pt modelId="{E2779773-811D-478C-B02B-AB6869BEFC2A}">
      <dgm:prSet phldrT="[Text]" custT="1"/>
      <dgm:spPr/>
      <dgm:t>
        <a:bodyPr/>
        <a:lstStyle/>
        <a:p>
          <a:r>
            <a:rPr lang="en-US" sz="2000" b="1" dirty="0" smtClean="0"/>
            <a:t>External metabolites and uptake rates are</a:t>
          </a:r>
          <a:r>
            <a:rPr lang="en-US" sz="2000" b="1" baseline="0" dirty="0" smtClean="0"/>
            <a:t>  not sufficient to predict most internal metabolites</a:t>
          </a:r>
          <a:endParaRPr lang="en-US" sz="2000" b="1" dirty="0"/>
        </a:p>
      </dgm:t>
    </dgm:pt>
    <dgm:pt modelId="{3C9FDBF7-8BFE-425E-862F-C334451E10EF}" type="parTrans" cxnId="{01391FD7-5311-4821-811D-A6D89C1160E7}">
      <dgm:prSet/>
      <dgm:spPr/>
      <dgm:t>
        <a:bodyPr/>
        <a:lstStyle/>
        <a:p>
          <a:endParaRPr lang="en-US" sz="2000"/>
        </a:p>
      </dgm:t>
    </dgm:pt>
    <dgm:pt modelId="{E6DFFDA7-0017-43CF-9AE3-915D990869C8}" type="sibTrans" cxnId="{01391FD7-5311-4821-811D-A6D89C1160E7}">
      <dgm:prSet custT="1"/>
      <dgm:spPr/>
      <dgm:t>
        <a:bodyPr/>
        <a:lstStyle/>
        <a:p>
          <a:endParaRPr lang="en-US" sz="2000"/>
        </a:p>
      </dgm:t>
    </dgm:pt>
    <dgm:pt modelId="{FC77F6E2-1227-4F1E-A48E-E30020457126}">
      <dgm:prSet phldrT="[Text]" custT="1"/>
      <dgm:spPr/>
      <dgm:t>
        <a:bodyPr/>
        <a:lstStyle/>
        <a:p>
          <a:r>
            <a:rPr lang="en-US" sz="2000" b="1" smtClean="0"/>
            <a:t>Next steps are to understand which class of metabolites are poorly predicted according to MENTOS. </a:t>
          </a:r>
          <a:endParaRPr lang="en-US" sz="2000" b="1" dirty="0"/>
        </a:p>
      </dgm:t>
    </dgm:pt>
    <dgm:pt modelId="{4A3C9963-4930-4F39-B99D-637CFD589717}" type="parTrans" cxnId="{ABAA6BC6-7225-4CF0-BECC-5DA6C8831A9D}">
      <dgm:prSet/>
      <dgm:spPr/>
      <dgm:t>
        <a:bodyPr/>
        <a:lstStyle/>
        <a:p>
          <a:endParaRPr lang="en-US" sz="2000"/>
        </a:p>
      </dgm:t>
    </dgm:pt>
    <dgm:pt modelId="{F9B458ED-B279-40CC-ACCB-9284DF24F2E3}" type="sibTrans" cxnId="{ABAA6BC6-7225-4CF0-BECC-5DA6C8831A9D}">
      <dgm:prSet/>
      <dgm:spPr/>
      <dgm:t>
        <a:bodyPr/>
        <a:lstStyle/>
        <a:p>
          <a:endParaRPr lang="en-US" sz="2000"/>
        </a:p>
      </dgm:t>
    </dgm:pt>
    <dgm:pt modelId="{EB92E8A9-16AA-F146-AC9D-EBD4FE1E89CF}">
      <dgm:prSet phldrT="[Text]" custT="1"/>
      <dgm:spPr/>
      <dgm:t>
        <a:bodyPr/>
        <a:lstStyle/>
        <a:p>
          <a:r>
            <a:rPr lang="en-US" sz="2000" b="1" dirty="0" smtClean="0"/>
            <a:t>Improve our optimization approach.</a:t>
          </a:r>
          <a:endParaRPr lang="en-US" sz="2000" b="1" dirty="0"/>
        </a:p>
      </dgm:t>
    </dgm:pt>
    <dgm:pt modelId="{434E974C-8214-8F44-A773-699729487F6B}" type="parTrans" cxnId="{AFE2C867-6875-4D47-832F-1861652FCF8C}">
      <dgm:prSet/>
      <dgm:spPr/>
      <dgm:t>
        <a:bodyPr/>
        <a:lstStyle/>
        <a:p>
          <a:endParaRPr lang="en-US"/>
        </a:p>
      </dgm:t>
    </dgm:pt>
    <dgm:pt modelId="{1BA707B6-E8FB-CA4F-8CFF-4CC6B3F1C830}" type="sibTrans" cxnId="{AFE2C867-6875-4D47-832F-1861652FCF8C}">
      <dgm:prSet/>
      <dgm:spPr/>
      <dgm:t>
        <a:bodyPr/>
        <a:lstStyle/>
        <a:p>
          <a:endParaRPr lang="en-US"/>
        </a:p>
      </dgm:t>
    </dgm:pt>
    <dgm:pt modelId="{C760567F-89FD-A742-84FA-1A1524223BA7}" type="pres">
      <dgm:prSet presAssocID="{B1114343-451D-45A4-B765-09B282BC701E}" presName="Name0" presStyleCnt="0">
        <dgm:presLayoutVars>
          <dgm:dir/>
          <dgm:resizeHandles val="exact"/>
        </dgm:presLayoutVars>
      </dgm:prSet>
      <dgm:spPr/>
      <dgm:t>
        <a:bodyPr/>
        <a:lstStyle/>
        <a:p>
          <a:endParaRPr lang="en-US"/>
        </a:p>
      </dgm:t>
    </dgm:pt>
    <dgm:pt modelId="{AE7B0D06-0752-F94F-B3E2-89DAD388A903}" type="pres">
      <dgm:prSet presAssocID="{E2779773-811D-478C-B02B-AB6869BEFC2A}" presName="node" presStyleLbl="node1" presStyleIdx="0" presStyleCnt="3" custScaleX="134070" custLinFactNeighborY="2846">
        <dgm:presLayoutVars>
          <dgm:bulletEnabled val="1"/>
        </dgm:presLayoutVars>
      </dgm:prSet>
      <dgm:spPr/>
      <dgm:t>
        <a:bodyPr/>
        <a:lstStyle/>
        <a:p>
          <a:endParaRPr lang="en-US"/>
        </a:p>
      </dgm:t>
    </dgm:pt>
    <dgm:pt modelId="{D0D1B7B0-7217-2448-8531-203FB13E5BC6}" type="pres">
      <dgm:prSet presAssocID="{E6DFFDA7-0017-43CF-9AE3-915D990869C8}" presName="sibTrans" presStyleLbl="sibTrans2D1" presStyleIdx="0" presStyleCnt="2"/>
      <dgm:spPr/>
      <dgm:t>
        <a:bodyPr/>
        <a:lstStyle/>
        <a:p>
          <a:endParaRPr lang="en-US"/>
        </a:p>
      </dgm:t>
    </dgm:pt>
    <dgm:pt modelId="{F1998230-55AF-3B49-A7EF-0232B2DFA72A}" type="pres">
      <dgm:prSet presAssocID="{E6DFFDA7-0017-43CF-9AE3-915D990869C8}" presName="connectorText" presStyleLbl="sibTrans2D1" presStyleIdx="0" presStyleCnt="2"/>
      <dgm:spPr/>
      <dgm:t>
        <a:bodyPr/>
        <a:lstStyle/>
        <a:p>
          <a:endParaRPr lang="en-US"/>
        </a:p>
      </dgm:t>
    </dgm:pt>
    <dgm:pt modelId="{4A3CA56A-FABB-2344-873E-9E8A6B775D73}" type="pres">
      <dgm:prSet presAssocID="{FC77F6E2-1227-4F1E-A48E-E30020457126}" presName="node" presStyleLbl="node1" presStyleIdx="1" presStyleCnt="3" custScaleX="166940">
        <dgm:presLayoutVars>
          <dgm:bulletEnabled val="1"/>
        </dgm:presLayoutVars>
      </dgm:prSet>
      <dgm:spPr/>
      <dgm:t>
        <a:bodyPr/>
        <a:lstStyle/>
        <a:p>
          <a:endParaRPr lang="en-US"/>
        </a:p>
      </dgm:t>
    </dgm:pt>
    <dgm:pt modelId="{25D917F5-138B-3349-B227-6FA2C272FB66}" type="pres">
      <dgm:prSet presAssocID="{F9B458ED-B279-40CC-ACCB-9284DF24F2E3}" presName="sibTrans" presStyleLbl="sibTrans2D1" presStyleIdx="1" presStyleCnt="2"/>
      <dgm:spPr/>
      <dgm:t>
        <a:bodyPr/>
        <a:lstStyle/>
        <a:p>
          <a:endParaRPr lang="en-US"/>
        </a:p>
      </dgm:t>
    </dgm:pt>
    <dgm:pt modelId="{BA2E9866-5EF7-964A-988A-35D70A2AD2E2}" type="pres">
      <dgm:prSet presAssocID="{F9B458ED-B279-40CC-ACCB-9284DF24F2E3}" presName="connectorText" presStyleLbl="sibTrans2D1" presStyleIdx="1" presStyleCnt="2"/>
      <dgm:spPr/>
      <dgm:t>
        <a:bodyPr/>
        <a:lstStyle/>
        <a:p>
          <a:endParaRPr lang="en-US"/>
        </a:p>
      </dgm:t>
    </dgm:pt>
    <dgm:pt modelId="{A1DC583B-77A9-CB4E-9BB2-6C10DAF6AF3D}" type="pres">
      <dgm:prSet presAssocID="{EB92E8A9-16AA-F146-AC9D-EBD4FE1E89CF}" presName="node" presStyleLbl="node1" presStyleIdx="2" presStyleCnt="3" custScaleX="70499">
        <dgm:presLayoutVars>
          <dgm:bulletEnabled val="1"/>
        </dgm:presLayoutVars>
      </dgm:prSet>
      <dgm:spPr/>
      <dgm:t>
        <a:bodyPr/>
        <a:lstStyle/>
        <a:p>
          <a:endParaRPr lang="en-US"/>
        </a:p>
      </dgm:t>
    </dgm:pt>
  </dgm:ptLst>
  <dgm:cxnLst>
    <dgm:cxn modelId="{433613BE-BDBF-0E48-9F91-0B07058E5DA4}" type="presOf" srcId="{E2779773-811D-478C-B02B-AB6869BEFC2A}" destId="{AE7B0D06-0752-F94F-B3E2-89DAD388A903}" srcOrd="0" destOrd="0" presId="urn:microsoft.com/office/officeart/2005/8/layout/process1"/>
    <dgm:cxn modelId="{01391FD7-5311-4821-811D-A6D89C1160E7}" srcId="{B1114343-451D-45A4-B765-09B282BC701E}" destId="{E2779773-811D-478C-B02B-AB6869BEFC2A}" srcOrd="0" destOrd="0" parTransId="{3C9FDBF7-8BFE-425E-862F-C334451E10EF}" sibTransId="{E6DFFDA7-0017-43CF-9AE3-915D990869C8}"/>
    <dgm:cxn modelId="{A29F8D99-BC0B-3748-B999-F42DDA0E7C76}" type="presOf" srcId="{F9B458ED-B279-40CC-ACCB-9284DF24F2E3}" destId="{25D917F5-138B-3349-B227-6FA2C272FB66}" srcOrd="0" destOrd="0" presId="urn:microsoft.com/office/officeart/2005/8/layout/process1"/>
    <dgm:cxn modelId="{ABAA6BC6-7225-4CF0-BECC-5DA6C8831A9D}" srcId="{B1114343-451D-45A4-B765-09B282BC701E}" destId="{FC77F6E2-1227-4F1E-A48E-E30020457126}" srcOrd="1" destOrd="0" parTransId="{4A3C9963-4930-4F39-B99D-637CFD589717}" sibTransId="{F9B458ED-B279-40CC-ACCB-9284DF24F2E3}"/>
    <dgm:cxn modelId="{2F326008-C5F9-384F-A6AB-DB1B1BEA522A}" type="presOf" srcId="{F9B458ED-B279-40CC-ACCB-9284DF24F2E3}" destId="{BA2E9866-5EF7-964A-988A-35D70A2AD2E2}" srcOrd="1" destOrd="0" presId="urn:microsoft.com/office/officeart/2005/8/layout/process1"/>
    <dgm:cxn modelId="{5AE96B2F-6ED7-9A4C-802D-1ECD9FC79510}" type="presOf" srcId="{EB92E8A9-16AA-F146-AC9D-EBD4FE1E89CF}" destId="{A1DC583B-77A9-CB4E-9BB2-6C10DAF6AF3D}" srcOrd="0" destOrd="0" presId="urn:microsoft.com/office/officeart/2005/8/layout/process1"/>
    <dgm:cxn modelId="{0A2E2673-B54B-5945-B3DD-06B946BA5E44}" type="presOf" srcId="{B1114343-451D-45A4-B765-09B282BC701E}" destId="{C760567F-89FD-A742-84FA-1A1524223BA7}" srcOrd="0" destOrd="0" presId="urn:microsoft.com/office/officeart/2005/8/layout/process1"/>
    <dgm:cxn modelId="{93678998-759D-B34A-81F0-154E32F0115D}" type="presOf" srcId="{FC77F6E2-1227-4F1E-A48E-E30020457126}" destId="{4A3CA56A-FABB-2344-873E-9E8A6B775D73}" srcOrd="0" destOrd="0" presId="urn:microsoft.com/office/officeart/2005/8/layout/process1"/>
    <dgm:cxn modelId="{DFCCEA24-6D2A-6749-879D-75AF20A84E16}" type="presOf" srcId="{E6DFFDA7-0017-43CF-9AE3-915D990869C8}" destId="{F1998230-55AF-3B49-A7EF-0232B2DFA72A}" srcOrd="1" destOrd="0" presId="urn:microsoft.com/office/officeart/2005/8/layout/process1"/>
    <dgm:cxn modelId="{B49F42EC-E839-8C4E-87BE-E971F570180A}" type="presOf" srcId="{E6DFFDA7-0017-43CF-9AE3-915D990869C8}" destId="{D0D1B7B0-7217-2448-8531-203FB13E5BC6}" srcOrd="0" destOrd="0" presId="urn:microsoft.com/office/officeart/2005/8/layout/process1"/>
    <dgm:cxn modelId="{AFE2C867-6875-4D47-832F-1861652FCF8C}" srcId="{B1114343-451D-45A4-B765-09B282BC701E}" destId="{EB92E8A9-16AA-F146-AC9D-EBD4FE1E89CF}" srcOrd="2" destOrd="0" parTransId="{434E974C-8214-8F44-A773-699729487F6B}" sibTransId="{1BA707B6-E8FB-CA4F-8CFF-4CC6B3F1C830}"/>
    <dgm:cxn modelId="{87D43F9C-2957-5341-AEF8-7CD43D23DED1}" type="presParOf" srcId="{C760567F-89FD-A742-84FA-1A1524223BA7}" destId="{AE7B0D06-0752-F94F-B3E2-89DAD388A903}" srcOrd="0" destOrd="0" presId="urn:microsoft.com/office/officeart/2005/8/layout/process1"/>
    <dgm:cxn modelId="{B18433AC-0D4F-344A-A2E1-DB0995F9BE26}" type="presParOf" srcId="{C760567F-89FD-A742-84FA-1A1524223BA7}" destId="{D0D1B7B0-7217-2448-8531-203FB13E5BC6}" srcOrd="1" destOrd="0" presId="urn:microsoft.com/office/officeart/2005/8/layout/process1"/>
    <dgm:cxn modelId="{11948E1B-D1AE-834D-A27E-59BD3C2897C8}" type="presParOf" srcId="{D0D1B7B0-7217-2448-8531-203FB13E5BC6}" destId="{F1998230-55AF-3B49-A7EF-0232B2DFA72A}" srcOrd="0" destOrd="0" presId="urn:microsoft.com/office/officeart/2005/8/layout/process1"/>
    <dgm:cxn modelId="{37C29D02-7C5C-8D40-A5C2-738298D8FA42}" type="presParOf" srcId="{C760567F-89FD-A742-84FA-1A1524223BA7}" destId="{4A3CA56A-FABB-2344-873E-9E8A6B775D73}" srcOrd="2" destOrd="0" presId="urn:microsoft.com/office/officeart/2005/8/layout/process1"/>
    <dgm:cxn modelId="{30361E20-731B-DE48-98FF-F3D4393FA3CE}" type="presParOf" srcId="{C760567F-89FD-A742-84FA-1A1524223BA7}" destId="{25D917F5-138B-3349-B227-6FA2C272FB66}" srcOrd="3" destOrd="0" presId="urn:microsoft.com/office/officeart/2005/8/layout/process1"/>
    <dgm:cxn modelId="{F6F689BB-0D82-864B-BB93-76F60C46503E}" type="presParOf" srcId="{25D917F5-138B-3349-B227-6FA2C272FB66}" destId="{BA2E9866-5EF7-964A-988A-35D70A2AD2E2}" srcOrd="0" destOrd="0" presId="urn:microsoft.com/office/officeart/2005/8/layout/process1"/>
    <dgm:cxn modelId="{642450ED-90FD-BB47-8853-CC82782B4273}" type="presParOf" srcId="{C760567F-89FD-A742-84FA-1A1524223BA7}" destId="{A1DC583B-77A9-CB4E-9BB2-6C10DAF6AF3D}"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1114343-451D-45A4-B765-09B282BC701E}" type="doc">
      <dgm:prSet loTypeId="urn:microsoft.com/office/officeart/2005/8/layout/hierarchy4" loCatId="process" qsTypeId="urn:microsoft.com/office/officeart/2005/8/quickstyle/simple5" qsCatId="simple" csTypeId="urn:microsoft.com/office/officeart/2005/8/colors/accent6_2" csCatId="accent6" phldr="1"/>
      <dgm:spPr/>
      <dgm:t>
        <a:bodyPr/>
        <a:lstStyle/>
        <a:p>
          <a:endParaRPr lang="en-US"/>
        </a:p>
      </dgm:t>
    </dgm:pt>
    <dgm:pt modelId="{E2779773-811D-478C-B02B-AB6869BEFC2A}">
      <dgm:prSet phldrT="[Text]" custT="1"/>
      <dgm:spPr/>
      <dgm:t>
        <a:bodyPr/>
        <a:lstStyle/>
        <a:p>
          <a:r>
            <a:rPr lang="en-US" sz="3500" b="1" dirty="0" smtClean="0">
              <a:effectLst>
                <a:outerShdw blurRad="38100" dist="38100" dir="2700000" algn="tl">
                  <a:srgbClr val="000000">
                    <a:alpha val="43137"/>
                  </a:srgbClr>
                </a:outerShdw>
              </a:effectLst>
              <a:latin typeface="Calibri" pitchFamily="34" charset="0"/>
            </a:rPr>
            <a:t>Maximum </a:t>
          </a:r>
          <a:r>
            <a:rPr lang="en-US" sz="3500" b="1" dirty="0" err="1" smtClean="0">
              <a:effectLst>
                <a:outerShdw blurRad="38100" dist="38100" dir="2700000" algn="tl">
                  <a:srgbClr val="000000">
                    <a:alpha val="43137"/>
                  </a:srgbClr>
                </a:outerShdw>
              </a:effectLst>
              <a:latin typeface="Calibri" pitchFamily="34" charset="0"/>
            </a:rPr>
            <a:t>ENTropy</a:t>
          </a:r>
          <a:r>
            <a:rPr lang="en-US" sz="3500" b="1" dirty="0" smtClean="0">
              <a:effectLst>
                <a:outerShdw blurRad="38100" dist="38100" dir="2700000" algn="tl">
                  <a:srgbClr val="000000">
                    <a:alpha val="43137"/>
                  </a:srgbClr>
                </a:outerShdw>
              </a:effectLst>
              <a:latin typeface="Calibri" pitchFamily="34" charset="0"/>
            </a:rPr>
            <a:t> production rate Of Stoichiometric matrix (MENTOS)</a:t>
          </a:r>
          <a:endParaRPr lang="en-US" sz="3500" b="1" dirty="0"/>
        </a:p>
      </dgm:t>
    </dgm:pt>
    <dgm:pt modelId="{3C9FDBF7-8BFE-425E-862F-C334451E10EF}" type="parTrans" cxnId="{01391FD7-5311-4821-811D-A6D89C1160E7}">
      <dgm:prSet/>
      <dgm:spPr/>
      <dgm:t>
        <a:bodyPr/>
        <a:lstStyle/>
        <a:p>
          <a:endParaRPr lang="en-US" sz="2000"/>
        </a:p>
      </dgm:t>
    </dgm:pt>
    <dgm:pt modelId="{E6DFFDA7-0017-43CF-9AE3-915D990869C8}" type="sibTrans" cxnId="{01391FD7-5311-4821-811D-A6D89C1160E7}">
      <dgm:prSet custT="1"/>
      <dgm:spPr/>
      <dgm:t>
        <a:bodyPr/>
        <a:lstStyle/>
        <a:p>
          <a:endParaRPr lang="en-US" sz="2000"/>
        </a:p>
      </dgm:t>
    </dgm:pt>
    <dgm:pt modelId="{7909A291-4835-9045-A08B-D48762873955}">
      <dgm:prSet phldrT="[Text]" custT="1"/>
      <dgm:spPr/>
      <dgm:t>
        <a:bodyPr/>
        <a:lstStyle/>
        <a:p>
          <a:r>
            <a:rPr lang="en-US" sz="2500" b="1" dirty="0" smtClean="0"/>
            <a:t>Metabolite levels</a:t>
          </a:r>
          <a:endParaRPr lang="en-US" sz="2500" b="1" dirty="0"/>
        </a:p>
      </dgm:t>
    </dgm:pt>
    <dgm:pt modelId="{99BA7019-8AE9-CB40-B137-F251F1F68F01}" type="parTrans" cxnId="{0EC26874-2B01-4B43-8DC2-54423B7FC3EA}">
      <dgm:prSet/>
      <dgm:spPr/>
      <dgm:t>
        <a:bodyPr/>
        <a:lstStyle/>
        <a:p>
          <a:endParaRPr lang="en-US"/>
        </a:p>
      </dgm:t>
    </dgm:pt>
    <dgm:pt modelId="{7AD6D62F-3B29-4B4D-8AAA-8F562B2E9E47}" type="sibTrans" cxnId="{0EC26874-2B01-4B43-8DC2-54423B7FC3EA}">
      <dgm:prSet/>
      <dgm:spPr/>
      <dgm:t>
        <a:bodyPr/>
        <a:lstStyle/>
        <a:p>
          <a:endParaRPr lang="en-US"/>
        </a:p>
      </dgm:t>
    </dgm:pt>
    <dgm:pt modelId="{02360A9C-112C-B045-BF2C-D5AFEBEC28A2}">
      <dgm:prSet phldrT="[Text]" custT="1"/>
      <dgm:spPr/>
      <dgm:t>
        <a:bodyPr/>
        <a:lstStyle/>
        <a:p>
          <a:r>
            <a:rPr lang="en-US" sz="2500" b="1" dirty="0" smtClean="0"/>
            <a:t>Predict dynamics of biological systems</a:t>
          </a:r>
          <a:endParaRPr lang="en-US" sz="2500" b="1" dirty="0"/>
        </a:p>
      </dgm:t>
    </dgm:pt>
    <dgm:pt modelId="{30846138-F88C-424F-9EC3-F9C9F9ED5251}" type="parTrans" cxnId="{64A24D03-865A-3945-A0E5-7DC426BB8E08}">
      <dgm:prSet/>
      <dgm:spPr/>
      <dgm:t>
        <a:bodyPr/>
        <a:lstStyle/>
        <a:p>
          <a:endParaRPr lang="en-US"/>
        </a:p>
      </dgm:t>
    </dgm:pt>
    <dgm:pt modelId="{90FFB298-FC7E-B948-A064-7017735F4F2E}" type="sibTrans" cxnId="{64A24D03-865A-3945-A0E5-7DC426BB8E08}">
      <dgm:prSet/>
      <dgm:spPr/>
      <dgm:t>
        <a:bodyPr/>
        <a:lstStyle/>
        <a:p>
          <a:endParaRPr lang="en-US"/>
        </a:p>
      </dgm:t>
    </dgm:pt>
    <dgm:pt modelId="{07D22860-7F60-C84B-899D-53C4C2B1C9B1}">
      <dgm:prSet phldrT="[Text]" custT="1"/>
      <dgm:spPr/>
      <dgm:t>
        <a:bodyPr/>
        <a:lstStyle/>
        <a:p>
          <a:r>
            <a:rPr lang="en-US" sz="2500" b="1" dirty="0" smtClean="0"/>
            <a:t>Chemical potential</a:t>
          </a:r>
          <a:endParaRPr lang="en-US" sz="2500" b="1" dirty="0"/>
        </a:p>
      </dgm:t>
    </dgm:pt>
    <dgm:pt modelId="{57647143-BEBF-1240-A138-9DE5624EB955}" type="parTrans" cxnId="{EC579508-E511-E245-96FE-2C61E42DE88A}">
      <dgm:prSet/>
      <dgm:spPr/>
      <dgm:t>
        <a:bodyPr/>
        <a:lstStyle/>
        <a:p>
          <a:endParaRPr lang="en-US"/>
        </a:p>
      </dgm:t>
    </dgm:pt>
    <dgm:pt modelId="{889FADA8-D55C-D24A-8190-00638089D02E}" type="sibTrans" cxnId="{EC579508-E511-E245-96FE-2C61E42DE88A}">
      <dgm:prSet/>
      <dgm:spPr/>
      <dgm:t>
        <a:bodyPr/>
        <a:lstStyle/>
        <a:p>
          <a:endParaRPr lang="en-US"/>
        </a:p>
      </dgm:t>
    </dgm:pt>
    <dgm:pt modelId="{238825B2-561C-6D4E-AF9B-6F23759E04A7}">
      <dgm:prSet phldrT="[Text]" custT="1"/>
      <dgm:spPr/>
      <dgm:t>
        <a:bodyPr/>
        <a:lstStyle/>
        <a:p>
          <a:r>
            <a:rPr lang="en-US" sz="2500" b="1" dirty="0" smtClean="0"/>
            <a:t>Energy requirement for metabolic pathways </a:t>
          </a:r>
          <a:endParaRPr lang="en-US" sz="2500" b="1" dirty="0"/>
        </a:p>
      </dgm:t>
    </dgm:pt>
    <dgm:pt modelId="{FD266424-1CA4-A84A-9DA9-EE9352A902C2}" type="parTrans" cxnId="{E89010EC-CFC0-174A-B7BA-E0BABA807CED}">
      <dgm:prSet/>
      <dgm:spPr/>
      <dgm:t>
        <a:bodyPr/>
        <a:lstStyle/>
        <a:p>
          <a:endParaRPr lang="en-US"/>
        </a:p>
      </dgm:t>
    </dgm:pt>
    <dgm:pt modelId="{AF5EE634-A86B-5B4E-B2BE-D7D1213E569A}" type="sibTrans" cxnId="{E89010EC-CFC0-174A-B7BA-E0BABA807CED}">
      <dgm:prSet/>
      <dgm:spPr/>
      <dgm:t>
        <a:bodyPr/>
        <a:lstStyle/>
        <a:p>
          <a:endParaRPr lang="en-US"/>
        </a:p>
      </dgm:t>
    </dgm:pt>
    <dgm:pt modelId="{81E1CCE5-3B6F-C64F-A097-1AE144D1E437}" type="pres">
      <dgm:prSet presAssocID="{B1114343-451D-45A4-B765-09B282BC701E}" presName="Name0" presStyleCnt="0">
        <dgm:presLayoutVars>
          <dgm:chPref val="1"/>
          <dgm:dir/>
          <dgm:animOne val="branch"/>
          <dgm:animLvl val="lvl"/>
          <dgm:resizeHandles/>
        </dgm:presLayoutVars>
      </dgm:prSet>
      <dgm:spPr/>
      <dgm:t>
        <a:bodyPr/>
        <a:lstStyle/>
        <a:p>
          <a:endParaRPr lang="en-US"/>
        </a:p>
      </dgm:t>
    </dgm:pt>
    <dgm:pt modelId="{063253B9-3205-1841-8FA0-76C2DA9C1308}" type="pres">
      <dgm:prSet presAssocID="{E2779773-811D-478C-B02B-AB6869BEFC2A}" presName="vertOne" presStyleCnt="0"/>
      <dgm:spPr/>
      <dgm:t>
        <a:bodyPr/>
        <a:lstStyle/>
        <a:p>
          <a:endParaRPr lang="en-US"/>
        </a:p>
      </dgm:t>
    </dgm:pt>
    <dgm:pt modelId="{EF18A133-0CED-4541-A824-B902357070C9}" type="pres">
      <dgm:prSet presAssocID="{E2779773-811D-478C-B02B-AB6869BEFC2A}" presName="txOne" presStyleLbl="node0" presStyleIdx="0" presStyleCnt="1" custScaleY="650546" custLinFactNeighborX="-474" custLinFactNeighborY="-1461">
        <dgm:presLayoutVars>
          <dgm:chPref val="3"/>
        </dgm:presLayoutVars>
      </dgm:prSet>
      <dgm:spPr/>
      <dgm:t>
        <a:bodyPr/>
        <a:lstStyle/>
        <a:p>
          <a:endParaRPr lang="en-US"/>
        </a:p>
      </dgm:t>
    </dgm:pt>
    <dgm:pt modelId="{8156C417-DF8C-EF42-B2F3-AC45CBE00B0E}" type="pres">
      <dgm:prSet presAssocID="{E2779773-811D-478C-B02B-AB6869BEFC2A}" presName="parTransOne" presStyleCnt="0"/>
      <dgm:spPr/>
      <dgm:t>
        <a:bodyPr/>
        <a:lstStyle/>
        <a:p>
          <a:endParaRPr lang="en-US"/>
        </a:p>
      </dgm:t>
    </dgm:pt>
    <dgm:pt modelId="{1AF23912-90DD-E94F-A74B-C6F75D6F7335}" type="pres">
      <dgm:prSet presAssocID="{E2779773-811D-478C-B02B-AB6869BEFC2A}" presName="horzOne" presStyleCnt="0"/>
      <dgm:spPr/>
      <dgm:t>
        <a:bodyPr/>
        <a:lstStyle/>
        <a:p>
          <a:endParaRPr lang="en-US"/>
        </a:p>
      </dgm:t>
    </dgm:pt>
    <dgm:pt modelId="{BE249094-D49C-2342-8DC4-2C887CC8F82B}" type="pres">
      <dgm:prSet presAssocID="{7909A291-4835-9045-A08B-D48762873955}" presName="vertTwo" presStyleCnt="0"/>
      <dgm:spPr/>
      <dgm:t>
        <a:bodyPr/>
        <a:lstStyle/>
        <a:p>
          <a:endParaRPr lang="en-US"/>
        </a:p>
      </dgm:t>
    </dgm:pt>
    <dgm:pt modelId="{A840A129-0176-7C4E-82BD-78D602E8525F}" type="pres">
      <dgm:prSet presAssocID="{7909A291-4835-9045-A08B-D48762873955}" presName="txTwo" presStyleLbl="node2" presStyleIdx="0" presStyleCnt="4" custScaleX="86931" custScaleY="527139" custLinFactNeighborX="2228" custLinFactNeighborY="99">
        <dgm:presLayoutVars>
          <dgm:chPref val="3"/>
        </dgm:presLayoutVars>
      </dgm:prSet>
      <dgm:spPr/>
      <dgm:t>
        <a:bodyPr/>
        <a:lstStyle/>
        <a:p>
          <a:endParaRPr lang="en-US"/>
        </a:p>
      </dgm:t>
    </dgm:pt>
    <dgm:pt modelId="{EB6B77E7-C22E-9047-A796-11DC770DEC50}" type="pres">
      <dgm:prSet presAssocID="{7909A291-4835-9045-A08B-D48762873955}" presName="horzTwo" presStyleCnt="0"/>
      <dgm:spPr/>
      <dgm:t>
        <a:bodyPr/>
        <a:lstStyle/>
        <a:p>
          <a:endParaRPr lang="en-US"/>
        </a:p>
      </dgm:t>
    </dgm:pt>
    <dgm:pt modelId="{FB4B18E0-16D2-7842-81CC-E9B72BBEF423}" type="pres">
      <dgm:prSet presAssocID="{7AD6D62F-3B29-4B4D-8AAA-8F562B2E9E47}" presName="sibSpaceTwo" presStyleCnt="0"/>
      <dgm:spPr/>
      <dgm:t>
        <a:bodyPr/>
        <a:lstStyle/>
        <a:p>
          <a:endParaRPr lang="en-US"/>
        </a:p>
      </dgm:t>
    </dgm:pt>
    <dgm:pt modelId="{11D97DD0-4D2F-184D-A9F2-E5BF3D33C2C3}" type="pres">
      <dgm:prSet presAssocID="{07D22860-7F60-C84B-899D-53C4C2B1C9B1}" presName="vertTwo" presStyleCnt="0"/>
      <dgm:spPr/>
      <dgm:t>
        <a:bodyPr/>
        <a:lstStyle/>
        <a:p>
          <a:endParaRPr lang="en-US"/>
        </a:p>
      </dgm:t>
    </dgm:pt>
    <dgm:pt modelId="{D4E3E103-821D-C541-A7C2-78FAE3B461F1}" type="pres">
      <dgm:prSet presAssocID="{07D22860-7F60-C84B-899D-53C4C2B1C9B1}" presName="txTwo" presStyleLbl="node2" presStyleIdx="1" presStyleCnt="4" custScaleX="86931" custScaleY="527139">
        <dgm:presLayoutVars>
          <dgm:chPref val="3"/>
        </dgm:presLayoutVars>
      </dgm:prSet>
      <dgm:spPr/>
      <dgm:t>
        <a:bodyPr/>
        <a:lstStyle/>
        <a:p>
          <a:endParaRPr lang="en-US"/>
        </a:p>
      </dgm:t>
    </dgm:pt>
    <dgm:pt modelId="{8DDE69E9-0C58-1C4B-999C-50211AE52280}" type="pres">
      <dgm:prSet presAssocID="{07D22860-7F60-C84B-899D-53C4C2B1C9B1}" presName="horzTwo" presStyleCnt="0"/>
      <dgm:spPr/>
      <dgm:t>
        <a:bodyPr/>
        <a:lstStyle/>
        <a:p>
          <a:endParaRPr lang="en-US"/>
        </a:p>
      </dgm:t>
    </dgm:pt>
    <dgm:pt modelId="{7074F480-C1B2-9D40-914D-B0F31CBF9A08}" type="pres">
      <dgm:prSet presAssocID="{889FADA8-D55C-D24A-8190-00638089D02E}" presName="sibSpaceTwo" presStyleCnt="0"/>
      <dgm:spPr/>
      <dgm:t>
        <a:bodyPr/>
        <a:lstStyle/>
        <a:p>
          <a:endParaRPr lang="en-US"/>
        </a:p>
      </dgm:t>
    </dgm:pt>
    <dgm:pt modelId="{75AE81BC-1983-944C-BF0E-EF6A68952E70}" type="pres">
      <dgm:prSet presAssocID="{238825B2-561C-6D4E-AF9B-6F23759E04A7}" presName="vertTwo" presStyleCnt="0"/>
      <dgm:spPr/>
    </dgm:pt>
    <dgm:pt modelId="{9D5CA9B5-635A-864D-BA09-7550D2ABD09F}" type="pres">
      <dgm:prSet presAssocID="{238825B2-561C-6D4E-AF9B-6F23759E04A7}" presName="txTwo" presStyleLbl="node2" presStyleIdx="2" presStyleCnt="4" custScaleX="132741" custScaleY="564720">
        <dgm:presLayoutVars>
          <dgm:chPref val="3"/>
        </dgm:presLayoutVars>
      </dgm:prSet>
      <dgm:spPr/>
      <dgm:t>
        <a:bodyPr/>
        <a:lstStyle/>
        <a:p>
          <a:endParaRPr lang="en-US"/>
        </a:p>
      </dgm:t>
    </dgm:pt>
    <dgm:pt modelId="{C62B4049-662C-3441-BD97-8CA582C7288F}" type="pres">
      <dgm:prSet presAssocID="{238825B2-561C-6D4E-AF9B-6F23759E04A7}" presName="horzTwo" presStyleCnt="0"/>
      <dgm:spPr/>
    </dgm:pt>
    <dgm:pt modelId="{981D097B-06E4-D448-9321-3D9A9D07131F}" type="pres">
      <dgm:prSet presAssocID="{AF5EE634-A86B-5B4E-B2BE-D7D1213E569A}" presName="sibSpaceTwo" presStyleCnt="0"/>
      <dgm:spPr/>
    </dgm:pt>
    <dgm:pt modelId="{301346E0-7B33-BE47-ACBD-DFF64DDDDE4C}" type="pres">
      <dgm:prSet presAssocID="{02360A9C-112C-B045-BF2C-D5AFEBEC28A2}" presName="vertTwo" presStyleCnt="0"/>
      <dgm:spPr/>
      <dgm:t>
        <a:bodyPr/>
        <a:lstStyle/>
        <a:p>
          <a:endParaRPr lang="en-US"/>
        </a:p>
      </dgm:t>
    </dgm:pt>
    <dgm:pt modelId="{9D47027C-36CA-024C-AE66-7121D93009B1}" type="pres">
      <dgm:prSet presAssocID="{02360A9C-112C-B045-BF2C-D5AFEBEC28A2}" presName="txTwo" presStyleLbl="node2" presStyleIdx="3" presStyleCnt="4" custScaleX="120674" custScaleY="563523">
        <dgm:presLayoutVars>
          <dgm:chPref val="3"/>
        </dgm:presLayoutVars>
      </dgm:prSet>
      <dgm:spPr/>
      <dgm:t>
        <a:bodyPr/>
        <a:lstStyle/>
        <a:p>
          <a:endParaRPr lang="en-US"/>
        </a:p>
      </dgm:t>
    </dgm:pt>
    <dgm:pt modelId="{94C81F84-4A4F-0340-A0A9-8D8F69FA969F}" type="pres">
      <dgm:prSet presAssocID="{02360A9C-112C-B045-BF2C-D5AFEBEC28A2}" presName="horzTwo" presStyleCnt="0"/>
      <dgm:spPr/>
      <dgm:t>
        <a:bodyPr/>
        <a:lstStyle/>
        <a:p>
          <a:endParaRPr lang="en-US"/>
        </a:p>
      </dgm:t>
    </dgm:pt>
  </dgm:ptLst>
  <dgm:cxnLst>
    <dgm:cxn modelId="{EC579508-E511-E245-96FE-2C61E42DE88A}" srcId="{E2779773-811D-478C-B02B-AB6869BEFC2A}" destId="{07D22860-7F60-C84B-899D-53C4C2B1C9B1}" srcOrd="1" destOrd="0" parTransId="{57647143-BEBF-1240-A138-9DE5624EB955}" sibTransId="{889FADA8-D55C-D24A-8190-00638089D02E}"/>
    <dgm:cxn modelId="{8B6B8E2A-45D9-E94F-B056-07C4A6423BE1}" type="presOf" srcId="{B1114343-451D-45A4-B765-09B282BC701E}" destId="{81E1CCE5-3B6F-C64F-A097-1AE144D1E437}" srcOrd="0" destOrd="0" presId="urn:microsoft.com/office/officeart/2005/8/layout/hierarchy4"/>
    <dgm:cxn modelId="{64A24D03-865A-3945-A0E5-7DC426BB8E08}" srcId="{E2779773-811D-478C-B02B-AB6869BEFC2A}" destId="{02360A9C-112C-B045-BF2C-D5AFEBEC28A2}" srcOrd="3" destOrd="0" parTransId="{30846138-F88C-424F-9EC3-F9C9F9ED5251}" sibTransId="{90FFB298-FC7E-B948-A064-7017735F4F2E}"/>
    <dgm:cxn modelId="{7D1D0035-6F1A-C24D-9FBA-1A48E9AB4F6D}" type="presOf" srcId="{02360A9C-112C-B045-BF2C-D5AFEBEC28A2}" destId="{9D47027C-36CA-024C-AE66-7121D93009B1}" srcOrd="0" destOrd="0" presId="urn:microsoft.com/office/officeart/2005/8/layout/hierarchy4"/>
    <dgm:cxn modelId="{567D9F87-065F-9543-992D-D960AADF5976}" type="presOf" srcId="{E2779773-811D-478C-B02B-AB6869BEFC2A}" destId="{EF18A133-0CED-4541-A824-B902357070C9}" srcOrd="0" destOrd="0" presId="urn:microsoft.com/office/officeart/2005/8/layout/hierarchy4"/>
    <dgm:cxn modelId="{01391FD7-5311-4821-811D-A6D89C1160E7}" srcId="{B1114343-451D-45A4-B765-09B282BC701E}" destId="{E2779773-811D-478C-B02B-AB6869BEFC2A}" srcOrd="0" destOrd="0" parTransId="{3C9FDBF7-8BFE-425E-862F-C334451E10EF}" sibTransId="{E6DFFDA7-0017-43CF-9AE3-915D990869C8}"/>
    <dgm:cxn modelId="{B6CE15FF-F8F8-994D-9A16-EDB8934F2AF4}" type="presOf" srcId="{238825B2-561C-6D4E-AF9B-6F23759E04A7}" destId="{9D5CA9B5-635A-864D-BA09-7550D2ABD09F}" srcOrd="0" destOrd="0" presId="urn:microsoft.com/office/officeart/2005/8/layout/hierarchy4"/>
    <dgm:cxn modelId="{5A6E5C23-2BB9-D542-9270-D5F6D45C2FF2}" type="presOf" srcId="{07D22860-7F60-C84B-899D-53C4C2B1C9B1}" destId="{D4E3E103-821D-C541-A7C2-78FAE3B461F1}" srcOrd="0" destOrd="0" presId="urn:microsoft.com/office/officeart/2005/8/layout/hierarchy4"/>
    <dgm:cxn modelId="{0EC26874-2B01-4B43-8DC2-54423B7FC3EA}" srcId="{E2779773-811D-478C-B02B-AB6869BEFC2A}" destId="{7909A291-4835-9045-A08B-D48762873955}" srcOrd="0" destOrd="0" parTransId="{99BA7019-8AE9-CB40-B137-F251F1F68F01}" sibTransId="{7AD6D62F-3B29-4B4D-8AAA-8F562B2E9E47}"/>
    <dgm:cxn modelId="{BE2FF464-8245-104F-820F-6C7EF0217751}" type="presOf" srcId="{7909A291-4835-9045-A08B-D48762873955}" destId="{A840A129-0176-7C4E-82BD-78D602E8525F}" srcOrd="0" destOrd="0" presId="urn:microsoft.com/office/officeart/2005/8/layout/hierarchy4"/>
    <dgm:cxn modelId="{E89010EC-CFC0-174A-B7BA-E0BABA807CED}" srcId="{E2779773-811D-478C-B02B-AB6869BEFC2A}" destId="{238825B2-561C-6D4E-AF9B-6F23759E04A7}" srcOrd="2" destOrd="0" parTransId="{FD266424-1CA4-A84A-9DA9-EE9352A902C2}" sibTransId="{AF5EE634-A86B-5B4E-B2BE-D7D1213E569A}"/>
    <dgm:cxn modelId="{375C0C3D-3FBE-2146-9925-F4E18FED6C2F}" type="presParOf" srcId="{81E1CCE5-3B6F-C64F-A097-1AE144D1E437}" destId="{063253B9-3205-1841-8FA0-76C2DA9C1308}" srcOrd="0" destOrd="0" presId="urn:microsoft.com/office/officeart/2005/8/layout/hierarchy4"/>
    <dgm:cxn modelId="{4D4653A4-B5CE-C643-9F53-44E6C0C227A1}" type="presParOf" srcId="{063253B9-3205-1841-8FA0-76C2DA9C1308}" destId="{EF18A133-0CED-4541-A824-B902357070C9}" srcOrd="0" destOrd="0" presId="urn:microsoft.com/office/officeart/2005/8/layout/hierarchy4"/>
    <dgm:cxn modelId="{60248E55-3D67-A546-8B5E-1BF1A421FF3B}" type="presParOf" srcId="{063253B9-3205-1841-8FA0-76C2DA9C1308}" destId="{8156C417-DF8C-EF42-B2F3-AC45CBE00B0E}" srcOrd="1" destOrd="0" presId="urn:microsoft.com/office/officeart/2005/8/layout/hierarchy4"/>
    <dgm:cxn modelId="{D0F387A5-0549-2A4D-B607-BF3949C925FC}" type="presParOf" srcId="{063253B9-3205-1841-8FA0-76C2DA9C1308}" destId="{1AF23912-90DD-E94F-A74B-C6F75D6F7335}" srcOrd="2" destOrd="0" presId="urn:microsoft.com/office/officeart/2005/8/layout/hierarchy4"/>
    <dgm:cxn modelId="{87CF8BAF-D144-094B-9BBB-9302B9B67E18}" type="presParOf" srcId="{1AF23912-90DD-E94F-A74B-C6F75D6F7335}" destId="{BE249094-D49C-2342-8DC4-2C887CC8F82B}" srcOrd="0" destOrd="0" presId="urn:microsoft.com/office/officeart/2005/8/layout/hierarchy4"/>
    <dgm:cxn modelId="{EF195D03-D73A-3646-8422-E45F05F86219}" type="presParOf" srcId="{BE249094-D49C-2342-8DC4-2C887CC8F82B}" destId="{A840A129-0176-7C4E-82BD-78D602E8525F}" srcOrd="0" destOrd="0" presId="urn:microsoft.com/office/officeart/2005/8/layout/hierarchy4"/>
    <dgm:cxn modelId="{9D9B9C9B-CA16-AA4A-A7D3-69BE092AA8BB}" type="presParOf" srcId="{BE249094-D49C-2342-8DC4-2C887CC8F82B}" destId="{EB6B77E7-C22E-9047-A796-11DC770DEC50}" srcOrd="1" destOrd="0" presId="urn:microsoft.com/office/officeart/2005/8/layout/hierarchy4"/>
    <dgm:cxn modelId="{EBEEB76B-19DC-EC42-A560-F1ECBCB223F6}" type="presParOf" srcId="{1AF23912-90DD-E94F-A74B-C6F75D6F7335}" destId="{FB4B18E0-16D2-7842-81CC-E9B72BBEF423}" srcOrd="1" destOrd="0" presId="urn:microsoft.com/office/officeart/2005/8/layout/hierarchy4"/>
    <dgm:cxn modelId="{2971536D-AE62-314A-AFBC-0AF7C097D70C}" type="presParOf" srcId="{1AF23912-90DD-E94F-A74B-C6F75D6F7335}" destId="{11D97DD0-4D2F-184D-A9F2-E5BF3D33C2C3}" srcOrd="2" destOrd="0" presId="urn:microsoft.com/office/officeart/2005/8/layout/hierarchy4"/>
    <dgm:cxn modelId="{3B2408F9-4E11-9D46-8C21-A2517D6C4FDC}" type="presParOf" srcId="{11D97DD0-4D2F-184D-A9F2-E5BF3D33C2C3}" destId="{D4E3E103-821D-C541-A7C2-78FAE3B461F1}" srcOrd="0" destOrd="0" presId="urn:microsoft.com/office/officeart/2005/8/layout/hierarchy4"/>
    <dgm:cxn modelId="{7B6ECEB5-B4E4-F046-8CE3-7CA1EE886E49}" type="presParOf" srcId="{11D97DD0-4D2F-184D-A9F2-E5BF3D33C2C3}" destId="{8DDE69E9-0C58-1C4B-999C-50211AE52280}" srcOrd="1" destOrd="0" presId="urn:microsoft.com/office/officeart/2005/8/layout/hierarchy4"/>
    <dgm:cxn modelId="{63F3A87F-42F0-0540-97B8-C5832F1F8BBB}" type="presParOf" srcId="{1AF23912-90DD-E94F-A74B-C6F75D6F7335}" destId="{7074F480-C1B2-9D40-914D-B0F31CBF9A08}" srcOrd="3" destOrd="0" presId="urn:microsoft.com/office/officeart/2005/8/layout/hierarchy4"/>
    <dgm:cxn modelId="{30489606-0EC6-4943-94D2-F7A6B2DCDEA6}" type="presParOf" srcId="{1AF23912-90DD-E94F-A74B-C6F75D6F7335}" destId="{75AE81BC-1983-944C-BF0E-EF6A68952E70}" srcOrd="4" destOrd="0" presId="urn:microsoft.com/office/officeart/2005/8/layout/hierarchy4"/>
    <dgm:cxn modelId="{16120AFD-1F42-F947-AAC3-E928ACB75D46}" type="presParOf" srcId="{75AE81BC-1983-944C-BF0E-EF6A68952E70}" destId="{9D5CA9B5-635A-864D-BA09-7550D2ABD09F}" srcOrd="0" destOrd="0" presId="urn:microsoft.com/office/officeart/2005/8/layout/hierarchy4"/>
    <dgm:cxn modelId="{04D3E254-7FBA-8644-B92C-B17CECD9C8A7}" type="presParOf" srcId="{75AE81BC-1983-944C-BF0E-EF6A68952E70}" destId="{C62B4049-662C-3441-BD97-8CA582C7288F}" srcOrd="1" destOrd="0" presId="urn:microsoft.com/office/officeart/2005/8/layout/hierarchy4"/>
    <dgm:cxn modelId="{AB63F5CD-7EDD-A14E-B7B0-2ED832D6AE0F}" type="presParOf" srcId="{1AF23912-90DD-E94F-A74B-C6F75D6F7335}" destId="{981D097B-06E4-D448-9321-3D9A9D07131F}" srcOrd="5" destOrd="0" presId="urn:microsoft.com/office/officeart/2005/8/layout/hierarchy4"/>
    <dgm:cxn modelId="{BCC55D39-1B39-5C4B-BC98-73901D61CEFB}" type="presParOf" srcId="{1AF23912-90DD-E94F-A74B-C6F75D6F7335}" destId="{301346E0-7B33-BE47-ACBD-DFF64DDDDE4C}" srcOrd="6" destOrd="0" presId="urn:microsoft.com/office/officeart/2005/8/layout/hierarchy4"/>
    <dgm:cxn modelId="{D3C50B35-04EE-BD47-B9BB-A09B814F957F}" type="presParOf" srcId="{301346E0-7B33-BE47-ACBD-DFF64DDDDE4C}" destId="{9D47027C-36CA-024C-AE66-7121D93009B1}" srcOrd="0" destOrd="0" presId="urn:microsoft.com/office/officeart/2005/8/layout/hierarchy4"/>
    <dgm:cxn modelId="{1CCCB4A7-32BF-674B-B6B8-09D3BB8A0FAD}" type="presParOf" srcId="{301346E0-7B33-BE47-ACBD-DFF64DDDDE4C}" destId="{94C81F84-4A4F-0340-A0A9-8D8F69FA969F}" srcOrd="1" destOrd="0" presId="urn:microsoft.com/office/officeart/2005/8/layout/hierarchy4"/>
  </dgm:cxnLst>
  <dgm:bg/>
  <dgm:whole/>
  <dgm:extLst>
    <a:ext uri="http://schemas.microsoft.com/office/drawing/2008/diagram">
      <dsp:dataModelExt xmlns:dsp="http://schemas.microsoft.com/office/drawing/2008/diagram" relId="rId3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7B0D06-0752-F94F-B3E2-89DAD388A903}">
      <dsp:nvSpPr>
        <dsp:cNvPr id="0" name=""/>
        <dsp:cNvSpPr/>
      </dsp:nvSpPr>
      <dsp:spPr>
        <a:xfrm>
          <a:off x="7723" y="0"/>
          <a:ext cx="3899106" cy="925083"/>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b="1" kern="1200" dirty="0" smtClean="0"/>
            <a:t>External metabolites and uptake rates are</a:t>
          </a:r>
          <a:r>
            <a:rPr lang="en-US" sz="2000" b="1" kern="1200" baseline="0" dirty="0" smtClean="0"/>
            <a:t>  not sufficient to predict most internal metabolites</a:t>
          </a:r>
          <a:endParaRPr lang="en-US" sz="2000" b="1" kern="1200" dirty="0"/>
        </a:p>
      </dsp:txBody>
      <dsp:txXfrm>
        <a:off x="34818" y="27095"/>
        <a:ext cx="3844916" cy="870893"/>
      </dsp:txXfrm>
    </dsp:sp>
    <dsp:sp modelId="{D0D1B7B0-7217-2448-8531-203FB13E5BC6}">
      <dsp:nvSpPr>
        <dsp:cNvPr id="0" name=""/>
        <dsp:cNvSpPr/>
      </dsp:nvSpPr>
      <dsp:spPr>
        <a:xfrm>
          <a:off x="4197655" y="101917"/>
          <a:ext cx="616551" cy="721248"/>
        </a:xfrm>
        <a:prstGeom prst="rightArrow">
          <a:avLst>
            <a:gd name="adj1" fmla="val 60000"/>
            <a:gd name="adj2" fmla="val 50000"/>
          </a:avLst>
        </a:prstGeom>
        <a:gradFill rotWithShape="0">
          <a:gsLst>
            <a:gs pos="0">
              <a:schemeClr val="accent6">
                <a:tint val="60000"/>
                <a:hueOff val="0"/>
                <a:satOff val="0"/>
                <a:lumOff val="0"/>
                <a:alphaOff val="0"/>
                <a:shade val="51000"/>
                <a:satMod val="130000"/>
              </a:schemeClr>
            </a:gs>
            <a:gs pos="80000">
              <a:schemeClr val="accent6">
                <a:tint val="60000"/>
                <a:hueOff val="0"/>
                <a:satOff val="0"/>
                <a:lumOff val="0"/>
                <a:alphaOff val="0"/>
                <a:shade val="93000"/>
                <a:satMod val="130000"/>
              </a:schemeClr>
            </a:gs>
            <a:gs pos="100000">
              <a:schemeClr val="accent6">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en-US" sz="2000" kern="1200"/>
        </a:p>
      </dsp:txBody>
      <dsp:txXfrm>
        <a:off x="4197655" y="246167"/>
        <a:ext cx="431586" cy="432748"/>
      </dsp:txXfrm>
    </dsp:sp>
    <dsp:sp modelId="{4A3CA56A-FABB-2344-873E-9E8A6B775D73}">
      <dsp:nvSpPr>
        <dsp:cNvPr id="0" name=""/>
        <dsp:cNvSpPr/>
      </dsp:nvSpPr>
      <dsp:spPr>
        <a:xfrm>
          <a:off x="5070134" y="0"/>
          <a:ext cx="4855052" cy="925083"/>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b="1" kern="1200" smtClean="0"/>
            <a:t>Next steps are to understand which class of metabolites are poorly predicted according to MENTOS. </a:t>
          </a:r>
          <a:endParaRPr lang="en-US" sz="2000" b="1" kern="1200" dirty="0"/>
        </a:p>
      </dsp:txBody>
      <dsp:txXfrm>
        <a:off x="5097229" y="27095"/>
        <a:ext cx="4800862" cy="870893"/>
      </dsp:txXfrm>
    </dsp:sp>
    <dsp:sp modelId="{25D917F5-138B-3349-B227-6FA2C272FB66}">
      <dsp:nvSpPr>
        <dsp:cNvPr id="0" name=""/>
        <dsp:cNvSpPr/>
      </dsp:nvSpPr>
      <dsp:spPr>
        <a:xfrm>
          <a:off x="10216012" y="101917"/>
          <a:ext cx="616551" cy="721248"/>
        </a:xfrm>
        <a:prstGeom prst="rightArrow">
          <a:avLst>
            <a:gd name="adj1" fmla="val 60000"/>
            <a:gd name="adj2" fmla="val 50000"/>
          </a:avLst>
        </a:prstGeom>
        <a:gradFill rotWithShape="0">
          <a:gsLst>
            <a:gs pos="0">
              <a:schemeClr val="accent6">
                <a:tint val="60000"/>
                <a:hueOff val="0"/>
                <a:satOff val="0"/>
                <a:lumOff val="0"/>
                <a:alphaOff val="0"/>
                <a:shade val="51000"/>
                <a:satMod val="130000"/>
              </a:schemeClr>
            </a:gs>
            <a:gs pos="80000">
              <a:schemeClr val="accent6">
                <a:tint val="60000"/>
                <a:hueOff val="0"/>
                <a:satOff val="0"/>
                <a:lumOff val="0"/>
                <a:alphaOff val="0"/>
                <a:shade val="93000"/>
                <a:satMod val="130000"/>
              </a:schemeClr>
            </a:gs>
            <a:gs pos="100000">
              <a:schemeClr val="accent6">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1377950">
            <a:lnSpc>
              <a:spcPct val="90000"/>
            </a:lnSpc>
            <a:spcBef>
              <a:spcPct val="0"/>
            </a:spcBef>
            <a:spcAft>
              <a:spcPct val="35000"/>
            </a:spcAft>
          </a:pPr>
          <a:endParaRPr lang="en-US" sz="3100" kern="1200"/>
        </a:p>
      </dsp:txBody>
      <dsp:txXfrm>
        <a:off x="10216012" y="246167"/>
        <a:ext cx="431586" cy="432748"/>
      </dsp:txXfrm>
    </dsp:sp>
    <dsp:sp modelId="{A1DC583B-77A9-CB4E-9BB2-6C10DAF6AF3D}">
      <dsp:nvSpPr>
        <dsp:cNvPr id="0" name=""/>
        <dsp:cNvSpPr/>
      </dsp:nvSpPr>
      <dsp:spPr>
        <a:xfrm>
          <a:off x="11088491" y="0"/>
          <a:ext cx="2050295" cy="925083"/>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b="1" kern="1200" dirty="0" smtClean="0"/>
            <a:t>Improve our optimization approach.</a:t>
          </a:r>
          <a:endParaRPr lang="en-US" sz="2000" b="1" kern="1200" dirty="0"/>
        </a:p>
      </dsp:txBody>
      <dsp:txXfrm>
        <a:off x="11115586" y="27095"/>
        <a:ext cx="1996105" cy="8708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18A133-0CED-4541-A824-B902357070C9}">
      <dsp:nvSpPr>
        <dsp:cNvPr id="0" name=""/>
        <dsp:cNvSpPr/>
      </dsp:nvSpPr>
      <dsp:spPr>
        <a:xfrm>
          <a:off x="0" y="0"/>
          <a:ext cx="11968643" cy="1213219"/>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33350" tIns="133350" rIns="133350" bIns="133350" numCol="1" spcCol="1270" anchor="ctr" anchorCtr="0">
          <a:noAutofit/>
        </a:bodyPr>
        <a:lstStyle/>
        <a:p>
          <a:pPr lvl="0" algn="ctr" defTabSz="1555750">
            <a:lnSpc>
              <a:spcPct val="90000"/>
            </a:lnSpc>
            <a:spcBef>
              <a:spcPct val="0"/>
            </a:spcBef>
            <a:spcAft>
              <a:spcPct val="35000"/>
            </a:spcAft>
          </a:pPr>
          <a:r>
            <a:rPr lang="en-US" sz="3500" b="1" kern="1200" dirty="0" smtClean="0">
              <a:effectLst>
                <a:outerShdw blurRad="38100" dist="38100" dir="2700000" algn="tl">
                  <a:srgbClr val="000000">
                    <a:alpha val="43137"/>
                  </a:srgbClr>
                </a:outerShdw>
              </a:effectLst>
              <a:latin typeface="Calibri" pitchFamily="34" charset="0"/>
            </a:rPr>
            <a:t>Maximum </a:t>
          </a:r>
          <a:r>
            <a:rPr lang="en-US" sz="3500" b="1" kern="1200" dirty="0" err="1" smtClean="0">
              <a:effectLst>
                <a:outerShdw blurRad="38100" dist="38100" dir="2700000" algn="tl">
                  <a:srgbClr val="000000">
                    <a:alpha val="43137"/>
                  </a:srgbClr>
                </a:outerShdw>
              </a:effectLst>
              <a:latin typeface="Calibri" pitchFamily="34" charset="0"/>
            </a:rPr>
            <a:t>ENTropy</a:t>
          </a:r>
          <a:r>
            <a:rPr lang="en-US" sz="3500" b="1" kern="1200" dirty="0" smtClean="0">
              <a:effectLst>
                <a:outerShdw blurRad="38100" dist="38100" dir="2700000" algn="tl">
                  <a:srgbClr val="000000">
                    <a:alpha val="43137"/>
                  </a:srgbClr>
                </a:outerShdw>
              </a:effectLst>
              <a:latin typeface="Calibri" pitchFamily="34" charset="0"/>
            </a:rPr>
            <a:t> production rate Of Stoichiometric matrix (MENTOS)</a:t>
          </a:r>
          <a:endParaRPr lang="en-US" sz="3500" b="1" kern="1200" dirty="0"/>
        </a:p>
      </dsp:txBody>
      <dsp:txXfrm>
        <a:off x="35534" y="35534"/>
        <a:ext cx="11897575" cy="1142151"/>
      </dsp:txXfrm>
    </dsp:sp>
    <dsp:sp modelId="{A840A129-0176-7C4E-82BD-78D602E8525F}">
      <dsp:nvSpPr>
        <dsp:cNvPr id="0" name=""/>
        <dsp:cNvSpPr/>
      </dsp:nvSpPr>
      <dsp:spPr>
        <a:xfrm>
          <a:off x="72083" y="1268040"/>
          <a:ext cx="2294956" cy="983074"/>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b="1" kern="1200" dirty="0" smtClean="0"/>
            <a:t>Metabolite levels</a:t>
          </a:r>
          <a:endParaRPr lang="en-US" sz="2500" b="1" kern="1200" dirty="0"/>
        </a:p>
      </dsp:txBody>
      <dsp:txXfrm>
        <a:off x="100876" y="1296833"/>
        <a:ext cx="2237370" cy="925488"/>
      </dsp:txXfrm>
    </dsp:sp>
    <dsp:sp modelId="{D4E3E103-821D-C541-A7C2-78FAE3B461F1}">
      <dsp:nvSpPr>
        <dsp:cNvPr id="0" name=""/>
        <dsp:cNvSpPr/>
      </dsp:nvSpPr>
      <dsp:spPr>
        <a:xfrm>
          <a:off x="2529979" y="1267855"/>
          <a:ext cx="2294956" cy="983074"/>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b="1" kern="1200" dirty="0" smtClean="0"/>
            <a:t>Chemical potential</a:t>
          </a:r>
          <a:endParaRPr lang="en-US" sz="2500" b="1" kern="1200" dirty="0"/>
        </a:p>
      </dsp:txBody>
      <dsp:txXfrm>
        <a:off x="2558772" y="1296648"/>
        <a:ext cx="2237370" cy="925488"/>
      </dsp:txXfrm>
    </dsp:sp>
    <dsp:sp modelId="{9D5CA9B5-635A-864D-BA09-7550D2ABD09F}">
      <dsp:nvSpPr>
        <dsp:cNvPr id="0" name=""/>
        <dsp:cNvSpPr/>
      </dsp:nvSpPr>
      <dsp:spPr>
        <a:xfrm>
          <a:off x="5046693" y="1267855"/>
          <a:ext cx="3504328" cy="1053160"/>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b="1" kern="1200" dirty="0" smtClean="0"/>
            <a:t>Energy requirement for metabolic pathways </a:t>
          </a:r>
          <a:endParaRPr lang="en-US" sz="2500" b="1" kern="1200" dirty="0"/>
        </a:p>
      </dsp:txBody>
      <dsp:txXfrm>
        <a:off x="5077539" y="1298701"/>
        <a:ext cx="3442636" cy="991468"/>
      </dsp:txXfrm>
    </dsp:sp>
    <dsp:sp modelId="{9D47027C-36CA-024C-AE66-7121D93009B1}">
      <dsp:nvSpPr>
        <dsp:cNvPr id="0" name=""/>
        <dsp:cNvSpPr/>
      </dsp:nvSpPr>
      <dsp:spPr>
        <a:xfrm>
          <a:off x="8772780" y="1267855"/>
          <a:ext cx="3185763" cy="1050928"/>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b="1" kern="1200" dirty="0" smtClean="0"/>
            <a:t>Predict dynamics of biological systems</a:t>
          </a:r>
          <a:endParaRPr lang="en-US" sz="2500" b="1" kern="1200" dirty="0"/>
        </a:p>
      </dsp:txBody>
      <dsp:txXfrm>
        <a:off x="8803561" y="1298636"/>
        <a:ext cx="3124201" cy="98936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5.png>
</file>

<file path=ppt/media/image16.png>
</file>

<file path=ppt/media/image17.png>
</file>

<file path=ppt/media/image18.png>
</file>

<file path=ppt/media/image19.pn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532B7155-8EA4-7D47-BD4C-695C4283247C}" type="datetimeFigureOut">
              <a:rPr lang="en-US" smtClean="0"/>
              <a:t>7/20/17</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9695D747-90AC-A041-86EB-63B868057354}" type="slidenum">
              <a:rPr lang="en-US" smtClean="0"/>
              <a:t>‹#›</a:t>
            </a:fld>
            <a:endParaRPr lang="en-US"/>
          </a:p>
        </p:txBody>
      </p:sp>
    </p:spTree>
    <p:extLst>
      <p:ext uri="{BB962C8B-B14F-4D97-AF65-F5344CB8AC3E}">
        <p14:creationId xmlns:p14="http://schemas.microsoft.com/office/powerpoint/2010/main" val="3480591580"/>
      </p:ext>
    </p:extLst>
  </p:cSld>
  <p:clrMap bg1="lt1" tx1="dk1" bg2="lt2" tx2="dk2" accent1="accent1" accent2="accent2" accent3="accent3" accent4="accent4" accent5="accent5" accent6="accent6" hlink="hlink" folHlink="folHlink"/>
  <p:notesStyle>
    <a:lvl1pPr marL="0" algn="l" defTabSz="800054" rtl="0" eaLnBrk="1" latinLnBrk="0" hangingPunct="1">
      <a:defRPr sz="2100" kern="1200">
        <a:solidFill>
          <a:schemeClr val="tx1"/>
        </a:solidFill>
        <a:latin typeface="+mn-lt"/>
        <a:ea typeface="+mn-ea"/>
        <a:cs typeface="+mn-cs"/>
      </a:defRPr>
    </a:lvl1pPr>
    <a:lvl2pPr marL="800054" algn="l" defTabSz="800054" rtl="0" eaLnBrk="1" latinLnBrk="0" hangingPunct="1">
      <a:defRPr sz="2100" kern="1200">
        <a:solidFill>
          <a:schemeClr val="tx1"/>
        </a:solidFill>
        <a:latin typeface="+mn-lt"/>
        <a:ea typeface="+mn-ea"/>
        <a:cs typeface="+mn-cs"/>
      </a:defRPr>
    </a:lvl2pPr>
    <a:lvl3pPr marL="1600109" algn="l" defTabSz="800054" rtl="0" eaLnBrk="1" latinLnBrk="0" hangingPunct="1">
      <a:defRPr sz="2100" kern="1200">
        <a:solidFill>
          <a:schemeClr val="tx1"/>
        </a:solidFill>
        <a:latin typeface="+mn-lt"/>
        <a:ea typeface="+mn-ea"/>
        <a:cs typeface="+mn-cs"/>
      </a:defRPr>
    </a:lvl3pPr>
    <a:lvl4pPr marL="2400163" algn="l" defTabSz="800054" rtl="0" eaLnBrk="1" latinLnBrk="0" hangingPunct="1">
      <a:defRPr sz="2100" kern="1200">
        <a:solidFill>
          <a:schemeClr val="tx1"/>
        </a:solidFill>
        <a:latin typeface="+mn-lt"/>
        <a:ea typeface="+mn-ea"/>
        <a:cs typeface="+mn-cs"/>
      </a:defRPr>
    </a:lvl4pPr>
    <a:lvl5pPr marL="3200217" algn="l" defTabSz="800054" rtl="0" eaLnBrk="1" latinLnBrk="0" hangingPunct="1">
      <a:defRPr sz="2100" kern="1200">
        <a:solidFill>
          <a:schemeClr val="tx1"/>
        </a:solidFill>
        <a:latin typeface="+mn-lt"/>
        <a:ea typeface="+mn-ea"/>
        <a:cs typeface="+mn-cs"/>
      </a:defRPr>
    </a:lvl5pPr>
    <a:lvl6pPr marL="4000271" algn="l" defTabSz="800054" rtl="0" eaLnBrk="1" latinLnBrk="0" hangingPunct="1">
      <a:defRPr sz="2100" kern="1200">
        <a:solidFill>
          <a:schemeClr val="tx1"/>
        </a:solidFill>
        <a:latin typeface="+mn-lt"/>
        <a:ea typeface="+mn-ea"/>
        <a:cs typeface="+mn-cs"/>
      </a:defRPr>
    </a:lvl6pPr>
    <a:lvl7pPr marL="4800326" algn="l" defTabSz="800054" rtl="0" eaLnBrk="1" latinLnBrk="0" hangingPunct="1">
      <a:defRPr sz="2100" kern="1200">
        <a:solidFill>
          <a:schemeClr val="tx1"/>
        </a:solidFill>
        <a:latin typeface="+mn-lt"/>
        <a:ea typeface="+mn-ea"/>
        <a:cs typeface="+mn-cs"/>
      </a:defRPr>
    </a:lvl7pPr>
    <a:lvl8pPr marL="5600380" algn="l" defTabSz="800054" rtl="0" eaLnBrk="1" latinLnBrk="0" hangingPunct="1">
      <a:defRPr sz="2100" kern="1200">
        <a:solidFill>
          <a:schemeClr val="tx1"/>
        </a:solidFill>
        <a:latin typeface="+mn-lt"/>
        <a:ea typeface="+mn-ea"/>
        <a:cs typeface="+mn-cs"/>
      </a:defRPr>
    </a:lvl8pPr>
    <a:lvl9pPr marL="6400434" algn="l" defTabSz="800054" rtl="0" eaLnBrk="1" latinLnBrk="0" hangingPunct="1">
      <a:defRPr sz="2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81100" y="696913"/>
            <a:ext cx="4648200" cy="3486150"/>
          </a:xfrm>
        </p:spPr>
      </p:sp>
      <p:sp>
        <p:nvSpPr>
          <p:cNvPr id="3" name="Notes Placeholder 2"/>
          <p:cNvSpPr>
            <a:spLocks noGrp="1"/>
          </p:cNvSpPr>
          <p:nvPr>
            <p:ph type="body" idx="1"/>
          </p:nvPr>
        </p:nvSpPr>
        <p:spPr/>
        <p:txBody>
          <a:bodyPr/>
          <a:lstStyle/>
          <a:p>
            <a:r>
              <a:rPr lang="en-US" dirty="0" smtClean="0"/>
              <a:t>NOTE: Print t</a:t>
            </a:r>
            <a:r>
              <a:rPr lang="en-US" baseline="0" dirty="0" smtClean="0"/>
              <a:t>his p</a:t>
            </a:r>
            <a:r>
              <a:rPr lang="en-US" dirty="0" smtClean="0"/>
              <a:t>oster file </a:t>
            </a:r>
            <a:r>
              <a:rPr lang="en-US" b="1" dirty="0" smtClean="0"/>
              <a:t>at 200% SCALE </a:t>
            </a:r>
            <a:r>
              <a:rPr lang="en-US" dirty="0" smtClean="0"/>
              <a:t>to result in a physical print measuring 48” wide x 36” tall.</a:t>
            </a:r>
            <a:r>
              <a:rPr lang="en-US" baseline="0" dirty="0" smtClean="0"/>
              <a:t> All type size notations shown above are based on the final printed size of the poster.</a:t>
            </a:r>
          </a:p>
          <a:p>
            <a:r>
              <a:rPr lang="en-US" baseline="0" dirty="0" smtClean="0"/>
              <a:t>• Contact Digital Duplicating (375-2969, http://</a:t>
            </a:r>
            <a:r>
              <a:rPr lang="en-US" baseline="0" dirty="0" err="1" smtClean="0"/>
              <a:t>digitalduplicating.pnl.gov</a:t>
            </a:r>
            <a:r>
              <a:rPr lang="en-US" baseline="0" dirty="0" smtClean="0"/>
              <a:t>) to order poster printing and finishing services for your completed poster design.</a:t>
            </a:r>
          </a:p>
          <a:p>
            <a:r>
              <a:rPr lang="en-US" baseline="0" dirty="0" smtClean="0"/>
              <a:t>• Remember to have your poster cleared for public display/distribution through the ERICA Information Release system (http://</a:t>
            </a:r>
            <a:r>
              <a:rPr lang="en-US" baseline="0" dirty="0" err="1" smtClean="0"/>
              <a:t>erica.pnl.gov</a:t>
            </a:r>
            <a:r>
              <a:rPr lang="en-US" baseline="0" dirty="0" smtClean="0"/>
              <a:t>).</a:t>
            </a:r>
          </a:p>
          <a:p>
            <a:r>
              <a:rPr lang="en-US" baseline="0" dirty="0" smtClean="0"/>
              <a:t>• Sidebar “About PNNL” box is considered optional, and can be removed if space is needed for technical content.</a:t>
            </a:r>
            <a:endParaRPr lang="en-US" dirty="0" smtClean="0"/>
          </a:p>
        </p:txBody>
      </p:sp>
      <p:sp>
        <p:nvSpPr>
          <p:cNvPr id="4" name="Slide Number Placeholder 3"/>
          <p:cNvSpPr>
            <a:spLocks noGrp="1"/>
          </p:cNvSpPr>
          <p:nvPr>
            <p:ph type="sldNum" sz="quarter" idx="10"/>
          </p:nvPr>
        </p:nvSpPr>
        <p:spPr/>
        <p:txBody>
          <a:bodyPr/>
          <a:lstStyle/>
          <a:p>
            <a:fld id="{9695D747-90AC-A041-86EB-63B868057354}" type="slidenum">
              <a:rPr lang="en-US" smtClean="0"/>
              <a:t>1</a:t>
            </a:fld>
            <a:endParaRPr lang="en-US"/>
          </a:p>
        </p:txBody>
      </p:sp>
    </p:spTree>
    <p:extLst>
      <p:ext uri="{BB962C8B-B14F-4D97-AF65-F5344CB8AC3E}">
        <p14:creationId xmlns:p14="http://schemas.microsoft.com/office/powerpoint/2010/main" val="1373769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305901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emf"/><Relationship Id="rId5" Type="http://schemas.openxmlformats.org/officeDocument/2006/relationships/image" Target="../media/image3.jpeg"/><Relationship Id="rId6" Type="http://schemas.openxmlformats.org/officeDocument/2006/relationships/image" Target="../media/image4.jpeg"/><Relationship Id="rId7"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5" name="Group 14"/>
          <p:cNvGrpSpPr/>
          <p:nvPr userDrawn="1"/>
        </p:nvGrpSpPr>
        <p:grpSpPr>
          <a:xfrm>
            <a:off x="0" y="0"/>
            <a:ext cx="43891200" cy="32918400"/>
            <a:chOff x="0" y="0"/>
            <a:chExt cx="27432000" cy="16459200"/>
          </a:xfrm>
        </p:grpSpPr>
        <p:grpSp>
          <p:nvGrpSpPr>
            <p:cNvPr id="14" name="Group 13"/>
            <p:cNvGrpSpPr/>
            <p:nvPr userDrawn="1"/>
          </p:nvGrpSpPr>
          <p:grpSpPr>
            <a:xfrm>
              <a:off x="0" y="0"/>
              <a:ext cx="27432000" cy="16459200"/>
              <a:chOff x="0" y="0"/>
              <a:chExt cx="27432000" cy="16459200"/>
            </a:xfrm>
          </p:grpSpPr>
          <p:grpSp>
            <p:nvGrpSpPr>
              <p:cNvPr id="12" name="Group 11"/>
              <p:cNvGrpSpPr/>
              <p:nvPr userDrawn="1"/>
            </p:nvGrpSpPr>
            <p:grpSpPr>
              <a:xfrm>
                <a:off x="685800" y="15485364"/>
                <a:ext cx="25380950" cy="563683"/>
                <a:chOff x="685800" y="15485364"/>
                <a:chExt cx="25380950" cy="563683"/>
              </a:xfrm>
            </p:grpSpPr>
            <p:pic>
              <p:nvPicPr>
                <p:cNvPr id="5" name="Picture 4"/>
                <p:cNvPicPr>
                  <a:picLocks noChangeAspect="1"/>
                </p:cNvPicPr>
                <p:nvPr userDrawn="1"/>
              </p:nvPicPr>
              <p:blipFill>
                <a:blip r:embed="rId3"/>
                <a:stretch>
                  <a:fillRect/>
                </a:stretch>
              </p:blipFill>
              <p:spPr>
                <a:xfrm>
                  <a:off x="23114000" y="15629947"/>
                  <a:ext cx="2952750" cy="419100"/>
                </a:xfrm>
                <a:prstGeom prst="rect">
                  <a:avLst/>
                </a:prstGeom>
              </p:spPr>
            </p:pic>
            <p:pic>
              <p:nvPicPr>
                <p:cNvPr id="6" name="Picture 5"/>
                <p:cNvPicPr>
                  <a:picLocks noChangeAspect="1"/>
                </p:cNvPicPr>
                <p:nvPr userDrawn="1"/>
              </p:nvPicPr>
              <p:blipFill>
                <a:blip r:embed="rId4"/>
                <a:stretch>
                  <a:fillRect/>
                </a:stretch>
              </p:blipFill>
              <p:spPr>
                <a:xfrm>
                  <a:off x="685800" y="15485364"/>
                  <a:ext cx="2057400" cy="514350"/>
                </a:xfrm>
                <a:prstGeom prst="rect">
                  <a:avLst/>
                </a:prstGeom>
              </p:spPr>
            </p:pic>
          </p:grpSp>
          <p:grpSp>
            <p:nvGrpSpPr>
              <p:cNvPr id="13" name="Group 12"/>
              <p:cNvGrpSpPr/>
              <p:nvPr userDrawn="1"/>
            </p:nvGrpSpPr>
            <p:grpSpPr>
              <a:xfrm>
                <a:off x="0" y="0"/>
                <a:ext cx="27432000" cy="16459200"/>
                <a:chOff x="0" y="0"/>
                <a:chExt cx="27432000" cy="16459200"/>
              </a:xfrm>
            </p:grpSpPr>
            <p:grpSp>
              <p:nvGrpSpPr>
                <p:cNvPr id="11" name="Group 10"/>
                <p:cNvGrpSpPr/>
                <p:nvPr userDrawn="1"/>
              </p:nvGrpSpPr>
              <p:grpSpPr>
                <a:xfrm>
                  <a:off x="0" y="0"/>
                  <a:ext cx="27432000" cy="16459200"/>
                  <a:chOff x="0" y="0"/>
                  <a:chExt cx="27432000" cy="16459200"/>
                </a:xfrm>
              </p:grpSpPr>
              <p:grpSp>
                <p:nvGrpSpPr>
                  <p:cNvPr id="4" name="Group 3"/>
                  <p:cNvGrpSpPr/>
                  <p:nvPr userDrawn="1"/>
                </p:nvGrpSpPr>
                <p:grpSpPr>
                  <a:xfrm>
                    <a:off x="0" y="0"/>
                    <a:ext cx="27432000" cy="16459200"/>
                    <a:chOff x="0" y="0"/>
                    <a:chExt cx="27432000" cy="16459200"/>
                  </a:xfrm>
                </p:grpSpPr>
                <p:pic>
                  <p:nvPicPr>
                    <p:cNvPr id="2" name="Picture 1" descr="PNNL_Poster_Stripe_60x36.jpg"/>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6517600" y="0"/>
                      <a:ext cx="914400" cy="16459200"/>
                    </a:xfrm>
                    <a:prstGeom prst="rect">
                      <a:avLst/>
                    </a:prstGeom>
                  </p:spPr>
                </p:pic>
                <p:pic>
                  <p:nvPicPr>
                    <p:cNvPr id="3" name="Picture 2" descr="PNNL_Poster_Header_60x36.jp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0" y="0"/>
                      <a:ext cx="27432000" cy="2788920"/>
                    </a:xfrm>
                    <a:prstGeom prst="rect">
                      <a:avLst/>
                    </a:prstGeom>
                  </p:spPr>
                </p:pic>
              </p:grpSp>
              <p:pic>
                <p:nvPicPr>
                  <p:cNvPr id="7" name="Picture 6"/>
                  <p:cNvPicPr>
                    <a:picLocks noChangeAspect="1"/>
                  </p:cNvPicPr>
                  <p:nvPr userDrawn="1"/>
                </p:nvPicPr>
                <p:blipFill>
                  <a:blip r:embed="rId7"/>
                  <a:stretch>
                    <a:fillRect/>
                  </a:stretch>
                </p:blipFill>
                <p:spPr>
                  <a:xfrm>
                    <a:off x="23152100" y="367070"/>
                    <a:ext cx="3943350" cy="1990725"/>
                  </a:xfrm>
                  <a:prstGeom prst="rect">
                    <a:avLst/>
                  </a:prstGeom>
                </p:spPr>
              </p:pic>
            </p:grpSp>
            <p:cxnSp>
              <p:nvCxnSpPr>
                <p:cNvPr id="8" name="Straight Connector 7"/>
                <p:cNvCxnSpPr/>
                <p:nvPr userDrawn="1"/>
              </p:nvCxnSpPr>
              <p:spPr>
                <a:xfrm>
                  <a:off x="0" y="15106650"/>
                  <a:ext cx="26746200" cy="0"/>
                </a:xfrm>
                <a:prstGeom prst="line">
                  <a:avLst/>
                </a:prstGeom>
                <a:ln w="50800">
                  <a:gradFill flip="none" rotWithShape="1">
                    <a:gsLst>
                      <a:gs pos="0">
                        <a:srgbClr val="B2B3B5"/>
                      </a:gs>
                      <a:gs pos="100000">
                        <a:srgbClr val="707276"/>
                      </a:gs>
                    </a:gsLst>
                    <a:lin ang="0" scaled="1"/>
                    <a:tileRect/>
                  </a:gradFill>
                </a:ln>
                <a:effectLst/>
              </p:spPr>
              <p:style>
                <a:lnRef idx="2">
                  <a:schemeClr val="accent1"/>
                </a:lnRef>
                <a:fillRef idx="0">
                  <a:schemeClr val="accent1"/>
                </a:fillRef>
                <a:effectRef idx="1">
                  <a:schemeClr val="accent1"/>
                </a:effectRef>
                <a:fontRef idx="minor">
                  <a:schemeClr val="tx1"/>
                </a:fontRef>
              </p:style>
            </p:cxnSp>
          </p:grpSp>
        </p:grpSp>
        <p:sp>
          <p:nvSpPr>
            <p:cNvPr id="10" name="Rectangle 9"/>
            <p:cNvSpPr/>
            <p:nvPr userDrawn="1"/>
          </p:nvSpPr>
          <p:spPr>
            <a:xfrm>
              <a:off x="0" y="0"/>
              <a:ext cx="27432000" cy="16459200"/>
            </a:xfrm>
            <a:prstGeom prst="rect">
              <a:avLst/>
            </a:prstGeom>
            <a:noFill/>
            <a:ln w="6350">
              <a:solidFill>
                <a:schemeClr val="bg1">
                  <a:lumMod val="50000"/>
                  <a:alpha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68463654"/>
      </p:ext>
    </p:extLst>
  </p:cSld>
  <p:clrMap bg1="lt1" tx1="dk1" bg2="lt2" tx2="dk2" accent1="accent1" accent2="accent2" accent3="accent3" accent4="accent4" accent5="accent5" accent6="accent6" hlink="hlink" folHlink="folHlink"/>
  <p:sldLayoutIdLst>
    <p:sldLayoutId id="2147483649" r:id="rId1"/>
  </p:sldLayoutIdLst>
  <p:timing>
    <p:tnLst>
      <p:par>
        <p:cTn id="1" dur="indefinite" restart="never" nodeType="tmRoot"/>
      </p:par>
    </p:tnLst>
  </p:timing>
  <p:txStyles>
    <p:titleStyle>
      <a:lvl1pPr algn="ctr" defTabSz="2742986" rtl="0" eaLnBrk="1" latinLnBrk="0" hangingPunct="1">
        <a:spcBef>
          <a:spcPct val="0"/>
        </a:spcBef>
        <a:buNone/>
        <a:defRPr sz="13300" kern="1200">
          <a:solidFill>
            <a:schemeClr val="tx1"/>
          </a:solidFill>
          <a:latin typeface="+mj-lt"/>
          <a:ea typeface="+mj-ea"/>
          <a:cs typeface="+mj-cs"/>
        </a:defRPr>
      </a:lvl1pPr>
    </p:titleStyle>
    <p:bodyStyle>
      <a:lvl1pPr marL="1028622" indent="-1028622" algn="l" defTabSz="2742986" rtl="0" eaLnBrk="1" latinLnBrk="0" hangingPunct="1">
        <a:spcBef>
          <a:spcPct val="20000"/>
        </a:spcBef>
        <a:buFont typeface="Arial" pitchFamily="34" charset="0"/>
        <a:buChar char="•"/>
        <a:defRPr sz="9700" kern="1200">
          <a:solidFill>
            <a:schemeClr val="tx1"/>
          </a:solidFill>
          <a:latin typeface="+mn-lt"/>
          <a:ea typeface="+mn-ea"/>
          <a:cs typeface="+mn-cs"/>
        </a:defRPr>
      </a:lvl1pPr>
      <a:lvl2pPr marL="2228676" indent="-857184" algn="l" defTabSz="2742986" rtl="0" eaLnBrk="1" latinLnBrk="0" hangingPunct="1">
        <a:spcBef>
          <a:spcPct val="20000"/>
        </a:spcBef>
        <a:buFont typeface="Arial" pitchFamily="34" charset="0"/>
        <a:buChar char="–"/>
        <a:defRPr sz="8400" kern="1200">
          <a:solidFill>
            <a:schemeClr val="tx1"/>
          </a:solidFill>
          <a:latin typeface="+mn-lt"/>
          <a:ea typeface="+mn-ea"/>
          <a:cs typeface="+mn-cs"/>
        </a:defRPr>
      </a:lvl2pPr>
      <a:lvl3pPr marL="3428733" indent="-685747" algn="l" defTabSz="2742986" rtl="0" eaLnBrk="1" latinLnBrk="0" hangingPunct="1">
        <a:spcBef>
          <a:spcPct val="20000"/>
        </a:spcBef>
        <a:buFont typeface="Arial" pitchFamily="34" charset="0"/>
        <a:buChar char="•"/>
        <a:defRPr sz="7200" kern="1200">
          <a:solidFill>
            <a:schemeClr val="tx1"/>
          </a:solidFill>
          <a:latin typeface="+mn-lt"/>
          <a:ea typeface="+mn-ea"/>
          <a:cs typeface="+mn-cs"/>
        </a:defRPr>
      </a:lvl3pPr>
      <a:lvl4pPr marL="4800227" indent="-685747" algn="l" defTabSz="2742986" rtl="0" eaLnBrk="1" latinLnBrk="0" hangingPunct="1">
        <a:spcBef>
          <a:spcPct val="20000"/>
        </a:spcBef>
        <a:buFont typeface="Arial" pitchFamily="34" charset="0"/>
        <a:buChar char="–"/>
        <a:defRPr sz="6200" kern="1200">
          <a:solidFill>
            <a:schemeClr val="tx1"/>
          </a:solidFill>
          <a:latin typeface="+mn-lt"/>
          <a:ea typeface="+mn-ea"/>
          <a:cs typeface="+mn-cs"/>
        </a:defRPr>
      </a:lvl4pPr>
      <a:lvl5pPr marL="6171719" indent="-685747" algn="l" defTabSz="2742986" rtl="0" eaLnBrk="1" latinLnBrk="0" hangingPunct="1">
        <a:spcBef>
          <a:spcPct val="20000"/>
        </a:spcBef>
        <a:buFont typeface="Arial" pitchFamily="34" charset="0"/>
        <a:buChar char="»"/>
        <a:defRPr sz="6200" kern="1200">
          <a:solidFill>
            <a:schemeClr val="tx1"/>
          </a:solidFill>
          <a:latin typeface="+mn-lt"/>
          <a:ea typeface="+mn-ea"/>
          <a:cs typeface="+mn-cs"/>
        </a:defRPr>
      </a:lvl5pPr>
      <a:lvl6pPr marL="7543212" indent="-685747" algn="l" defTabSz="2742986" rtl="0" eaLnBrk="1" latinLnBrk="0" hangingPunct="1">
        <a:spcBef>
          <a:spcPct val="20000"/>
        </a:spcBef>
        <a:buFont typeface="Arial" pitchFamily="34" charset="0"/>
        <a:buChar char="•"/>
        <a:defRPr sz="6200" kern="1200">
          <a:solidFill>
            <a:schemeClr val="tx1"/>
          </a:solidFill>
          <a:latin typeface="+mn-lt"/>
          <a:ea typeface="+mn-ea"/>
          <a:cs typeface="+mn-cs"/>
        </a:defRPr>
      </a:lvl6pPr>
      <a:lvl7pPr marL="8914705" indent="-685747" algn="l" defTabSz="2742986" rtl="0" eaLnBrk="1" latinLnBrk="0" hangingPunct="1">
        <a:spcBef>
          <a:spcPct val="20000"/>
        </a:spcBef>
        <a:buFont typeface="Arial" pitchFamily="34" charset="0"/>
        <a:buChar char="•"/>
        <a:defRPr sz="6200" kern="1200">
          <a:solidFill>
            <a:schemeClr val="tx1"/>
          </a:solidFill>
          <a:latin typeface="+mn-lt"/>
          <a:ea typeface="+mn-ea"/>
          <a:cs typeface="+mn-cs"/>
        </a:defRPr>
      </a:lvl7pPr>
      <a:lvl8pPr marL="10286199" indent="-685747" algn="l" defTabSz="2742986" rtl="0" eaLnBrk="1" latinLnBrk="0" hangingPunct="1">
        <a:spcBef>
          <a:spcPct val="20000"/>
        </a:spcBef>
        <a:buFont typeface="Arial" pitchFamily="34" charset="0"/>
        <a:buChar char="•"/>
        <a:defRPr sz="6200" kern="1200">
          <a:solidFill>
            <a:schemeClr val="tx1"/>
          </a:solidFill>
          <a:latin typeface="+mn-lt"/>
          <a:ea typeface="+mn-ea"/>
          <a:cs typeface="+mn-cs"/>
        </a:defRPr>
      </a:lvl8pPr>
      <a:lvl9pPr marL="11657693" indent="-685747" algn="l" defTabSz="2742986" rtl="0" eaLnBrk="1" latinLnBrk="0" hangingPunct="1">
        <a:spcBef>
          <a:spcPct val="20000"/>
        </a:spcBef>
        <a:buFont typeface="Arial" pitchFamily="34" charset="0"/>
        <a:buChar char="•"/>
        <a:defRPr sz="6200" kern="1200">
          <a:solidFill>
            <a:schemeClr val="tx1"/>
          </a:solidFill>
          <a:latin typeface="+mn-lt"/>
          <a:ea typeface="+mn-ea"/>
          <a:cs typeface="+mn-cs"/>
        </a:defRPr>
      </a:lvl9pPr>
    </p:bodyStyle>
    <p:otherStyle>
      <a:defPPr>
        <a:defRPr lang="en-US"/>
      </a:defPPr>
      <a:lvl1pPr marL="0" algn="l" defTabSz="2742986" rtl="0" eaLnBrk="1" latinLnBrk="0" hangingPunct="1">
        <a:defRPr sz="5500" kern="1200">
          <a:solidFill>
            <a:schemeClr val="tx1"/>
          </a:solidFill>
          <a:latin typeface="+mn-lt"/>
          <a:ea typeface="+mn-ea"/>
          <a:cs typeface="+mn-cs"/>
        </a:defRPr>
      </a:lvl1pPr>
      <a:lvl2pPr marL="1371493" algn="l" defTabSz="2742986" rtl="0" eaLnBrk="1" latinLnBrk="0" hangingPunct="1">
        <a:defRPr sz="5500" kern="1200">
          <a:solidFill>
            <a:schemeClr val="tx1"/>
          </a:solidFill>
          <a:latin typeface="+mn-lt"/>
          <a:ea typeface="+mn-ea"/>
          <a:cs typeface="+mn-cs"/>
        </a:defRPr>
      </a:lvl2pPr>
      <a:lvl3pPr marL="2742986" algn="l" defTabSz="2742986" rtl="0" eaLnBrk="1" latinLnBrk="0" hangingPunct="1">
        <a:defRPr sz="5500" kern="1200">
          <a:solidFill>
            <a:schemeClr val="tx1"/>
          </a:solidFill>
          <a:latin typeface="+mn-lt"/>
          <a:ea typeface="+mn-ea"/>
          <a:cs typeface="+mn-cs"/>
        </a:defRPr>
      </a:lvl3pPr>
      <a:lvl4pPr marL="4114480" algn="l" defTabSz="2742986" rtl="0" eaLnBrk="1" latinLnBrk="0" hangingPunct="1">
        <a:defRPr sz="5500" kern="1200">
          <a:solidFill>
            <a:schemeClr val="tx1"/>
          </a:solidFill>
          <a:latin typeface="+mn-lt"/>
          <a:ea typeface="+mn-ea"/>
          <a:cs typeface="+mn-cs"/>
        </a:defRPr>
      </a:lvl4pPr>
      <a:lvl5pPr marL="5485974" algn="l" defTabSz="2742986" rtl="0" eaLnBrk="1" latinLnBrk="0" hangingPunct="1">
        <a:defRPr sz="5500" kern="1200">
          <a:solidFill>
            <a:schemeClr val="tx1"/>
          </a:solidFill>
          <a:latin typeface="+mn-lt"/>
          <a:ea typeface="+mn-ea"/>
          <a:cs typeface="+mn-cs"/>
        </a:defRPr>
      </a:lvl5pPr>
      <a:lvl6pPr marL="6857466" algn="l" defTabSz="2742986" rtl="0" eaLnBrk="1" latinLnBrk="0" hangingPunct="1">
        <a:defRPr sz="5500" kern="1200">
          <a:solidFill>
            <a:schemeClr val="tx1"/>
          </a:solidFill>
          <a:latin typeface="+mn-lt"/>
          <a:ea typeface="+mn-ea"/>
          <a:cs typeface="+mn-cs"/>
        </a:defRPr>
      </a:lvl6pPr>
      <a:lvl7pPr marL="8228960" algn="l" defTabSz="2742986" rtl="0" eaLnBrk="1" latinLnBrk="0" hangingPunct="1">
        <a:defRPr sz="5500" kern="1200">
          <a:solidFill>
            <a:schemeClr val="tx1"/>
          </a:solidFill>
          <a:latin typeface="+mn-lt"/>
          <a:ea typeface="+mn-ea"/>
          <a:cs typeface="+mn-cs"/>
        </a:defRPr>
      </a:lvl7pPr>
      <a:lvl8pPr marL="9600452" algn="l" defTabSz="2742986" rtl="0" eaLnBrk="1" latinLnBrk="0" hangingPunct="1">
        <a:defRPr sz="5500" kern="1200">
          <a:solidFill>
            <a:schemeClr val="tx1"/>
          </a:solidFill>
          <a:latin typeface="+mn-lt"/>
          <a:ea typeface="+mn-ea"/>
          <a:cs typeface="+mn-cs"/>
        </a:defRPr>
      </a:lvl8pPr>
      <a:lvl9pPr marL="10971945" algn="l" defTabSz="2742986" rtl="0" eaLnBrk="1" latinLnBrk="0" hangingPunct="1">
        <a:defRPr sz="5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0" Type="http://schemas.openxmlformats.org/officeDocument/2006/relationships/image" Target="../media/image17.png"/><Relationship Id="rId21" Type="http://schemas.openxmlformats.org/officeDocument/2006/relationships/image" Target="../media/image18.png"/><Relationship Id="rId22" Type="http://schemas.openxmlformats.org/officeDocument/2006/relationships/image" Target="../media/image19.png"/><Relationship Id="rId23" Type="http://schemas.openxmlformats.org/officeDocument/2006/relationships/image" Target="../media/image20.emf"/><Relationship Id="rId24" Type="http://schemas.openxmlformats.org/officeDocument/2006/relationships/image" Target="../media/image21.emf"/><Relationship Id="rId25" Type="http://schemas.openxmlformats.org/officeDocument/2006/relationships/image" Target="../media/image22.emf"/><Relationship Id="rId26" Type="http://schemas.openxmlformats.org/officeDocument/2006/relationships/image" Target="../media/image23.emf"/><Relationship Id="rId27" Type="http://schemas.openxmlformats.org/officeDocument/2006/relationships/image" Target="../media/image24.emf"/><Relationship Id="rId28" Type="http://schemas.openxmlformats.org/officeDocument/2006/relationships/diagramData" Target="../diagrams/data2.xml"/><Relationship Id="rId29" Type="http://schemas.openxmlformats.org/officeDocument/2006/relationships/diagramLayout" Target="../diagrams/layout2.xml"/><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Neeraj.kumar@pnnl.gov" TargetMode="External"/><Relationship Id="rId4" Type="http://schemas.openxmlformats.org/officeDocument/2006/relationships/diagramData" Target="../diagrams/data1.xml"/><Relationship Id="rId5" Type="http://schemas.openxmlformats.org/officeDocument/2006/relationships/diagramLayout" Target="../diagrams/layout1.xml"/><Relationship Id="rId30" Type="http://schemas.openxmlformats.org/officeDocument/2006/relationships/diagramQuickStyle" Target="../diagrams/quickStyle2.xml"/><Relationship Id="rId31" Type="http://schemas.openxmlformats.org/officeDocument/2006/relationships/diagramColors" Target="../diagrams/colors2.xml"/><Relationship Id="rId32" Type="http://schemas.microsoft.com/office/2007/relationships/diagramDrawing" Target="../diagrams/drawing2.xml"/><Relationship Id="rId9" Type="http://schemas.openxmlformats.org/officeDocument/2006/relationships/image" Target="../media/image6.emf"/><Relationship Id="rId6" Type="http://schemas.openxmlformats.org/officeDocument/2006/relationships/diagramQuickStyle" Target="../diagrams/quickStyle1.xml"/><Relationship Id="rId7" Type="http://schemas.openxmlformats.org/officeDocument/2006/relationships/diagramColors" Target="../diagrams/colors1.xml"/><Relationship Id="rId8" Type="http://schemas.microsoft.com/office/2007/relationships/diagramDrawing" Target="../diagrams/drawing1.xml"/><Relationship Id="rId33" Type="http://schemas.openxmlformats.org/officeDocument/2006/relationships/image" Target="../media/image25.emf"/><Relationship Id="rId10" Type="http://schemas.openxmlformats.org/officeDocument/2006/relationships/image" Target="../media/image7.emf"/><Relationship Id="rId11" Type="http://schemas.openxmlformats.org/officeDocument/2006/relationships/image" Target="../media/image8.emf"/><Relationship Id="rId12" Type="http://schemas.openxmlformats.org/officeDocument/2006/relationships/image" Target="../media/image9.emf"/><Relationship Id="rId13" Type="http://schemas.openxmlformats.org/officeDocument/2006/relationships/image" Target="../media/image10.emf"/><Relationship Id="rId14" Type="http://schemas.openxmlformats.org/officeDocument/2006/relationships/image" Target="../media/image11.emf"/><Relationship Id="rId15" Type="http://schemas.openxmlformats.org/officeDocument/2006/relationships/image" Target="../media/image12.emf"/><Relationship Id="rId16" Type="http://schemas.openxmlformats.org/officeDocument/2006/relationships/image" Target="../media/image13.emf"/><Relationship Id="rId17" Type="http://schemas.openxmlformats.org/officeDocument/2006/relationships/image" Target="../media/image14.emf"/><Relationship Id="rId18" Type="http://schemas.openxmlformats.org/officeDocument/2006/relationships/image" Target="../media/image15.png"/><Relationship Id="rId19"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474"/>
          <p:cNvSpPr>
            <a:spLocks noChangeArrowheads="1"/>
          </p:cNvSpPr>
          <p:nvPr/>
        </p:nvSpPr>
        <p:spPr bwMode="auto">
          <a:xfrm>
            <a:off x="28655278" y="5722502"/>
            <a:ext cx="14203680" cy="24384000"/>
          </a:xfrm>
          <a:prstGeom prst="rect">
            <a:avLst/>
          </a:prstGeom>
          <a:solidFill>
            <a:srgbClr val="FFFFFF">
              <a:alpha val="0"/>
            </a:srgbClr>
          </a:solidFill>
          <a:ln w="9525">
            <a:solidFill>
              <a:srgbClr val="FF9933"/>
            </a:solidFill>
            <a:round/>
            <a:headEnd/>
            <a:tailEnd/>
          </a:ln>
        </p:spPr>
        <p:txBody>
          <a:bodyPr lIns="160011" tIns="80005" rIns="160011" bIns="80005"/>
          <a:lstStyle/>
          <a:p>
            <a:endParaRPr lang="en-US" dirty="0"/>
          </a:p>
        </p:txBody>
      </p:sp>
      <p:sp>
        <p:nvSpPr>
          <p:cNvPr id="38" name="Rectangle 474"/>
          <p:cNvSpPr>
            <a:spLocks noChangeArrowheads="1"/>
          </p:cNvSpPr>
          <p:nvPr/>
        </p:nvSpPr>
        <p:spPr bwMode="auto">
          <a:xfrm>
            <a:off x="76200" y="5687545"/>
            <a:ext cx="13716000" cy="24460200"/>
          </a:xfrm>
          <a:prstGeom prst="rect">
            <a:avLst/>
          </a:prstGeom>
          <a:solidFill>
            <a:srgbClr val="FFFFFF">
              <a:alpha val="0"/>
            </a:srgbClr>
          </a:solidFill>
          <a:ln w="9525">
            <a:solidFill>
              <a:srgbClr val="FF9933"/>
            </a:solidFill>
            <a:round/>
            <a:headEnd/>
            <a:tailEnd/>
          </a:ln>
        </p:spPr>
        <p:txBody>
          <a:bodyPr lIns="160011" tIns="80005" rIns="160011" bIns="80005"/>
          <a:lstStyle/>
          <a:p>
            <a:endParaRPr lang="en-US" dirty="0"/>
          </a:p>
        </p:txBody>
      </p:sp>
      <p:sp>
        <p:nvSpPr>
          <p:cNvPr id="5" name="TextBox 4"/>
          <p:cNvSpPr txBox="1"/>
          <p:nvPr/>
        </p:nvSpPr>
        <p:spPr>
          <a:xfrm>
            <a:off x="467208" y="609606"/>
            <a:ext cx="36212221" cy="4861904"/>
          </a:xfrm>
          <a:prstGeom prst="rect">
            <a:avLst/>
          </a:prstGeom>
          <a:noFill/>
        </p:spPr>
        <p:txBody>
          <a:bodyPr wrap="none" lIns="0" tIns="60004" rIns="0" bIns="0" rtlCol="0">
            <a:spAutoFit/>
          </a:bodyPr>
          <a:lstStyle/>
          <a:p>
            <a:r>
              <a:rPr lang="en-US" sz="9600" b="1" dirty="0" smtClean="0">
                <a:solidFill>
                  <a:schemeClr val="bg1"/>
                </a:solidFill>
              </a:rPr>
              <a:t>A Thermodynamic Approach for Estimating Metabolite Concentrations </a:t>
            </a:r>
          </a:p>
          <a:p>
            <a:r>
              <a:rPr lang="en-US" sz="9600" b="1" dirty="0" smtClean="0">
                <a:solidFill>
                  <a:schemeClr val="bg1"/>
                </a:solidFill>
              </a:rPr>
              <a:t>and Fluxes: MENTOS</a:t>
            </a:r>
            <a:r>
              <a:rPr lang="en-US" sz="9400" b="1" dirty="0" smtClean="0">
                <a:solidFill>
                  <a:schemeClr val="bg1"/>
                </a:solidFill>
              </a:rPr>
              <a:t>  </a:t>
            </a:r>
          </a:p>
          <a:p>
            <a:pPr>
              <a:spcBef>
                <a:spcPts val="1200"/>
              </a:spcBef>
            </a:pPr>
            <a:r>
              <a:rPr lang="en-US" sz="6000" u="sng" dirty="0" smtClean="0">
                <a:solidFill>
                  <a:schemeClr val="bg1"/>
                </a:solidFill>
              </a:rPr>
              <a:t>Neeraj Kumar</a:t>
            </a:r>
            <a:r>
              <a:rPr lang="en-US" sz="6000" dirty="0" smtClean="0">
                <a:solidFill>
                  <a:schemeClr val="bg1"/>
                </a:solidFill>
              </a:rPr>
              <a:t>, Jeremy </a:t>
            </a:r>
            <a:r>
              <a:rPr lang="en-US" sz="6000" dirty="0" err="1" smtClean="0">
                <a:solidFill>
                  <a:schemeClr val="bg1"/>
                </a:solidFill>
              </a:rPr>
              <a:t>Zucker</a:t>
            </a:r>
            <a:r>
              <a:rPr lang="en-US" sz="6000" dirty="0">
                <a:solidFill>
                  <a:schemeClr val="bg1"/>
                </a:solidFill>
              </a:rPr>
              <a:t> </a:t>
            </a:r>
            <a:r>
              <a:rPr lang="en-US" sz="6000" dirty="0" smtClean="0">
                <a:solidFill>
                  <a:schemeClr val="bg1"/>
                </a:solidFill>
              </a:rPr>
              <a:t>and William </a:t>
            </a:r>
            <a:r>
              <a:rPr lang="en-US" sz="6000" dirty="0" smtClean="0">
                <a:solidFill>
                  <a:schemeClr val="bg1"/>
                </a:solidFill>
              </a:rPr>
              <a:t>Cannon</a:t>
            </a:r>
          </a:p>
          <a:p>
            <a:pPr>
              <a:spcBef>
                <a:spcPts val="1200"/>
              </a:spcBef>
            </a:pPr>
            <a:r>
              <a:rPr lang="en-US" sz="3800" dirty="0" smtClean="0">
                <a:solidFill>
                  <a:schemeClr val="bg1"/>
                </a:solidFill>
              </a:rPr>
              <a:t>Computational Biology </a:t>
            </a:r>
            <a:r>
              <a:rPr lang="en-US" sz="3800" dirty="0">
                <a:solidFill>
                  <a:schemeClr val="bg1"/>
                </a:solidFill>
              </a:rPr>
              <a:t>and Bioinformatics Group, Pacific Northwest National Laboratory, Richland </a:t>
            </a:r>
            <a:r>
              <a:rPr lang="en-US" sz="3800" dirty="0" smtClean="0">
                <a:solidFill>
                  <a:schemeClr val="bg1"/>
                </a:solidFill>
              </a:rPr>
              <a:t>WA</a:t>
            </a:r>
            <a:endParaRPr lang="en-US" sz="3800" dirty="0">
              <a:solidFill>
                <a:schemeClr val="bg1"/>
              </a:solidFill>
            </a:endParaRPr>
          </a:p>
        </p:txBody>
      </p:sp>
      <p:sp>
        <p:nvSpPr>
          <p:cNvPr id="14" name="TextBox 13"/>
          <p:cNvSpPr txBox="1"/>
          <p:nvPr/>
        </p:nvSpPr>
        <p:spPr>
          <a:xfrm>
            <a:off x="304800" y="5641563"/>
            <a:ext cx="13335000" cy="854848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60011" tIns="80005" rIns="160011" bIns="80005">
            <a:spAutoFit/>
          </a:bodyPr>
          <a:lstStyle>
            <a:lvl1pPr>
              <a:defRPr sz="2400">
                <a:solidFill>
                  <a:schemeClr val="tx1"/>
                </a:solidFill>
                <a:latin typeface="Arial" pitchFamily="34" charset="0"/>
                <a:ea typeface="ＭＳ Ｐゴシック" charset="-128"/>
              </a:defRPr>
            </a:lvl1pPr>
            <a:lvl2pPr marL="742950" indent="-285750">
              <a:defRPr sz="2400">
                <a:solidFill>
                  <a:schemeClr val="tx1"/>
                </a:solidFill>
                <a:latin typeface="Arial" pitchFamily="34" charset="0"/>
                <a:ea typeface="ＭＳ Ｐゴシック" charset="-128"/>
              </a:defRPr>
            </a:lvl2pPr>
            <a:lvl3pPr marL="1143000" indent="-228600">
              <a:defRPr sz="2400">
                <a:solidFill>
                  <a:schemeClr val="tx1"/>
                </a:solidFill>
                <a:latin typeface="Arial" pitchFamily="34" charset="0"/>
                <a:ea typeface="ＭＳ Ｐゴシック" charset="-128"/>
              </a:defRPr>
            </a:lvl3pPr>
            <a:lvl4pPr marL="1600200" indent="-228600">
              <a:defRPr sz="2400">
                <a:solidFill>
                  <a:schemeClr val="tx1"/>
                </a:solidFill>
                <a:latin typeface="Arial" pitchFamily="34" charset="0"/>
                <a:ea typeface="ＭＳ Ｐゴシック" charset="-128"/>
              </a:defRPr>
            </a:lvl4pPr>
            <a:lvl5pPr marL="2057400" indent="-228600">
              <a:defRPr sz="2400">
                <a:solidFill>
                  <a:schemeClr val="tx1"/>
                </a:solidFill>
                <a:latin typeface="Arial" pitchFamily="34" charset="0"/>
                <a:ea typeface="ＭＳ Ｐゴシック"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charset="-128"/>
              </a:defRPr>
            </a:lvl9pPr>
          </a:lstStyle>
          <a:p>
            <a:pPr algn="just"/>
            <a:r>
              <a:rPr lang="en-US" sz="3500" b="1" dirty="0" smtClean="0">
                <a:solidFill>
                  <a:srgbClr val="C97A00"/>
                </a:solidFill>
                <a:latin typeface="Calibri" pitchFamily="34" charset="0"/>
              </a:rPr>
              <a:t>Introduction</a:t>
            </a:r>
            <a:r>
              <a:rPr lang="en-US" sz="3500" b="1" dirty="0" smtClean="0">
                <a:solidFill>
                  <a:srgbClr val="CB7023"/>
                </a:solidFill>
                <a:latin typeface="Calibri" pitchFamily="34" charset="0"/>
              </a:rPr>
              <a:t>. </a:t>
            </a:r>
            <a:r>
              <a:rPr lang="en-US" sz="3000" dirty="0" smtClean="0">
                <a:latin typeface="Calibri" charset="0"/>
                <a:ea typeface="Calibri" charset="0"/>
                <a:cs typeface="Calibri" charset="0"/>
              </a:rPr>
              <a:t>The modeling of chemical reactions involved in metabolism is very challenging. A genome scale-wide understanding </a:t>
            </a:r>
            <a:r>
              <a:rPr lang="en-US" sz="3000" dirty="0">
                <a:latin typeface="Calibri" charset="0"/>
                <a:ea typeface="Calibri" charset="0"/>
                <a:cs typeface="Calibri" charset="0"/>
              </a:rPr>
              <a:t>of cellular metabolism </a:t>
            </a:r>
            <a:r>
              <a:rPr lang="en-US" sz="3000" dirty="0" smtClean="0">
                <a:latin typeface="Calibri" charset="0"/>
                <a:ea typeface="Calibri" charset="0"/>
                <a:cs typeface="Calibri" charset="0"/>
              </a:rPr>
              <a:t>is required </a:t>
            </a:r>
            <a:r>
              <a:rPr lang="en-US" sz="3000" dirty="0">
                <a:latin typeface="Calibri" charset="0"/>
                <a:ea typeface="Calibri" charset="0"/>
                <a:cs typeface="Calibri" charset="0"/>
              </a:rPr>
              <a:t>to </a:t>
            </a:r>
            <a:r>
              <a:rPr lang="en-US" sz="3000" dirty="0" smtClean="0">
                <a:latin typeface="Calibri" charset="0"/>
                <a:ea typeface="Calibri" charset="0"/>
                <a:cs typeface="Calibri" charset="0"/>
              </a:rPr>
              <a:t>quantify </a:t>
            </a:r>
            <a:r>
              <a:rPr lang="en-US" sz="3000" dirty="0">
                <a:latin typeface="Calibri" charset="0"/>
                <a:ea typeface="Calibri" charset="0"/>
                <a:cs typeface="Calibri" charset="0"/>
              </a:rPr>
              <a:t>thermodynamics and kinetic properties of thousands of reactions and concentrations of corresponding metabolites. </a:t>
            </a:r>
            <a:endParaRPr lang="en-US" sz="3000" dirty="0" smtClean="0">
              <a:latin typeface="Calibri" charset="0"/>
              <a:ea typeface="Calibri" charset="0"/>
              <a:cs typeface="Calibri" charset="0"/>
            </a:endParaRPr>
          </a:p>
          <a:p>
            <a:pPr algn="just"/>
            <a:r>
              <a:rPr lang="en-US" sz="3000" dirty="0">
                <a:latin typeface="Calibri" charset="0"/>
                <a:ea typeface="Calibri" charset="0"/>
                <a:cs typeface="Calibri" charset="0"/>
              </a:rPr>
              <a:t> </a:t>
            </a:r>
            <a:r>
              <a:rPr lang="en-US" sz="3000" dirty="0" smtClean="0">
                <a:latin typeface="Calibri" charset="0"/>
                <a:ea typeface="Calibri" charset="0"/>
                <a:cs typeface="Calibri" charset="0"/>
              </a:rPr>
              <a:t>       To </a:t>
            </a:r>
            <a:r>
              <a:rPr lang="en-US" sz="3000" dirty="0">
                <a:latin typeface="Calibri" charset="0"/>
                <a:ea typeface="Calibri" charset="0"/>
                <a:cs typeface="Calibri" charset="0"/>
              </a:rPr>
              <a:t>date, we have lacked the mathematical framework to model the thermodynamics and kinetics of thousands of reactions. As rate parameters necessary for solving the differential equations used in kinetic simulations are difficult to </a:t>
            </a:r>
            <a:r>
              <a:rPr lang="en-US" sz="3000" dirty="0" smtClean="0">
                <a:latin typeface="Calibri" charset="0"/>
                <a:ea typeface="Calibri" charset="0"/>
                <a:cs typeface="Calibri" charset="0"/>
              </a:rPr>
              <a:t>obtain. The </a:t>
            </a:r>
            <a:r>
              <a:rPr lang="en-US" sz="3000" dirty="0">
                <a:latin typeface="Calibri" charset="0"/>
                <a:ea typeface="Calibri" charset="0"/>
                <a:cs typeface="Calibri" charset="0"/>
              </a:rPr>
              <a:t>most widely adopted methods for metabolic modeling is constraint-based flux modeling such as flux balance analysis (FBA) that relies on fitting experimentally determined growth parameters. </a:t>
            </a:r>
            <a:r>
              <a:rPr lang="en-US" sz="3000" dirty="0" smtClean="0">
                <a:latin typeface="Calibri" charset="0"/>
                <a:ea typeface="Calibri" charset="0"/>
                <a:cs typeface="Calibri" charset="0"/>
              </a:rPr>
              <a:t>T</a:t>
            </a:r>
            <a:r>
              <a:rPr lang="en-US" sz="3000" dirty="0" smtClean="0">
                <a:latin typeface="Calibri" charset="0"/>
                <a:ea typeface="Calibri" charset="0"/>
                <a:cs typeface="Calibri" charset="0"/>
              </a:rPr>
              <a:t>he </a:t>
            </a:r>
            <a:r>
              <a:rPr lang="en-US" sz="3000" dirty="0">
                <a:latin typeface="Calibri" charset="0"/>
                <a:ea typeface="Calibri" charset="0"/>
                <a:cs typeface="Calibri" charset="0"/>
              </a:rPr>
              <a:t>lack of physics in regard to the law of mass action limits the ability </a:t>
            </a:r>
            <a:r>
              <a:rPr lang="en-US" sz="3000" dirty="0" smtClean="0">
                <a:latin typeface="Calibri" charset="0"/>
                <a:ea typeface="Calibri" charset="0"/>
                <a:cs typeface="Calibri" charset="0"/>
              </a:rPr>
              <a:t>of such methods to </a:t>
            </a:r>
            <a:r>
              <a:rPr lang="en-US" sz="3000" dirty="0">
                <a:latin typeface="Calibri" charset="0"/>
                <a:ea typeface="Calibri" charset="0"/>
                <a:cs typeface="Calibri" charset="0"/>
              </a:rPr>
              <a:t>narrow the solution space to only physically likely solutions. </a:t>
            </a:r>
            <a:r>
              <a:rPr lang="en-US" sz="3000" dirty="0" smtClean="0">
                <a:latin typeface="Calibri" charset="0"/>
                <a:ea typeface="Calibri" charset="0"/>
                <a:cs typeface="Calibri" charset="0"/>
              </a:rPr>
              <a:t>However, the steady </a:t>
            </a:r>
            <a:r>
              <a:rPr lang="en-US" sz="3000" dirty="0">
                <a:latin typeface="Calibri" charset="0"/>
                <a:ea typeface="Calibri" charset="0"/>
                <a:cs typeface="Calibri" charset="0"/>
              </a:rPr>
              <a:t>state metabolite concentrations are very important </a:t>
            </a:r>
            <a:r>
              <a:rPr lang="en-US" sz="3000" dirty="0" smtClean="0">
                <a:latin typeface="Calibri" charset="0"/>
                <a:ea typeface="Calibri" charset="0"/>
                <a:cs typeface="Calibri" charset="0"/>
              </a:rPr>
              <a:t>for a </a:t>
            </a:r>
            <a:r>
              <a:rPr lang="en-US" sz="3000" dirty="0">
                <a:latin typeface="Calibri" charset="0"/>
                <a:ea typeface="Calibri" charset="0"/>
                <a:cs typeface="Calibri" charset="0"/>
              </a:rPr>
              <a:t>quantitative understanding of cellular metabolism, as concentrations impact both the reaction free energies (thermodynamics) and rate (kinetics) of metabolic reactions. </a:t>
            </a:r>
            <a:r>
              <a:rPr lang="en-US" sz="3000" dirty="0" smtClean="0">
                <a:latin typeface="Calibri" charset="0"/>
                <a:ea typeface="Calibri" charset="0"/>
                <a:cs typeface="Calibri" charset="0"/>
              </a:rPr>
              <a:t>In the past decade, </a:t>
            </a:r>
            <a:r>
              <a:rPr lang="en-US" sz="3000" dirty="0" smtClean="0">
                <a:latin typeface="Calibri" charset="0"/>
                <a:ea typeface="Calibri" charset="0"/>
                <a:cs typeface="Calibri" charset="0"/>
              </a:rPr>
              <a:t>several </a:t>
            </a:r>
            <a:r>
              <a:rPr lang="en-US" sz="3000" dirty="0">
                <a:latin typeface="Calibri" charset="0"/>
                <a:ea typeface="Calibri" charset="0"/>
                <a:cs typeface="Calibri" charset="0"/>
              </a:rPr>
              <a:t>promising approaches that include </a:t>
            </a:r>
            <a:r>
              <a:rPr lang="en-US" sz="3000" dirty="0" smtClean="0">
                <a:latin typeface="Calibri" charset="0"/>
                <a:ea typeface="Calibri" charset="0"/>
                <a:cs typeface="Calibri" charset="0"/>
              </a:rPr>
              <a:t>mass action in terms of thermodynamics </a:t>
            </a:r>
            <a:r>
              <a:rPr lang="en-US" sz="3000" dirty="0">
                <a:latin typeface="Calibri" charset="0"/>
                <a:ea typeface="Calibri" charset="0"/>
                <a:cs typeface="Calibri" charset="0"/>
              </a:rPr>
              <a:t>have been proposed to move beyond constraint-based flux </a:t>
            </a:r>
            <a:r>
              <a:rPr lang="en-US" sz="3000" dirty="0" smtClean="0">
                <a:latin typeface="Calibri" charset="0"/>
                <a:ea typeface="Calibri" charset="0"/>
                <a:cs typeface="Calibri" charset="0"/>
              </a:rPr>
              <a:t>modeling</a:t>
            </a:r>
            <a:r>
              <a:rPr lang="en-US" sz="3000" baseline="30000" dirty="0" smtClean="0">
                <a:latin typeface="Calibri" charset="0"/>
                <a:ea typeface="Calibri" charset="0"/>
                <a:cs typeface="Calibri" charset="0"/>
              </a:rPr>
              <a:t>1-5</a:t>
            </a:r>
            <a:r>
              <a:rPr lang="en-US" sz="3000" dirty="0" smtClean="0">
                <a:latin typeface="Calibri" charset="0"/>
                <a:ea typeface="Calibri" charset="0"/>
                <a:cs typeface="Calibri" charset="0"/>
              </a:rPr>
              <a:t>.  </a:t>
            </a:r>
            <a:endParaRPr lang="en-US" sz="3000" dirty="0">
              <a:latin typeface="Calibri" charset="0"/>
              <a:ea typeface="Calibri" charset="0"/>
              <a:cs typeface="Calibri" charset="0"/>
            </a:endParaRPr>
          </a:p>
          <a:p>
            <a:pPr algn="just"/>
            <a:endParaRPr lang="en-US" sz="3000" dirty="0">
              <a:latin typeface="Calibri" charset="0"/>
              <a:ea typeface="Calibri" charset="0"/>
              <a:cs typeface="Calibri" charset="0"/>
            </a:endParaRPr>
          </a:p>
        </p:txBody>
      </p:sp>
      <p:sp>
        <p:nvSpPr>
          <p:cNvPr id="148" name="TextBox 147"/>
          <p:cNvSpPr txBox="1"/>
          <p:nvPr/>
        </p:nvSpPr>
        <p:spPr>
          <a:xfrm>
            <a:off x="14055849" y="22326600"/>
            <a:ext cx="13926737" cy="145423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60011" tIns="80005" rIns="160011" bIns="80005">
            <a:spAutoFit/>
          </a:bodyPr>
          <a:lstStyle/>
          <a:p>
            <a:pPr marL="0" lvl="1" algn="just"/>
            <a:r>
              <a:rPr lang="en-US" sz="3600" b="1" dirty="0" smtClean="0">
                <a:solidFill>
                  <a:srgbClr val="C97A00"/>
                </a:solidFill>
                <a:latin typeface="Calibri" pitchFamily="34" charset="0"/>
              </a:rPr>
              <a:t>Applying MENTOS to ABC metabolic network </a:t>
            </a:r>
            <a:r>
              <a:rPr lang="en-US" sz="3600" b="1" dirty="0" smtClean="0">
                <a:solidFill>
                  <a:srgbClr val="C97A00"/>
                </a:solidFill>
                <a:latin typeface="Calibri" pitchFamily="34" charset="0"/>
              </a:rPr>
              <a:t>model. </a:t>
            </a:r>
            <a:r>
              <a:rPr lang="en-US" sz="2400" dirty="0" smtClean="0"/>
              <a:t>Maximize </a:t>
            </a:r>
            <a:r>
              <a:rPr lang="en-US" sz="2400" dirty="0"/>
              <a:t>macroscopic entropy production rate for the ABC </a:t>
            </a:r>
            <a:r>
              <a:rPr lang="en-US" sz="2400" dirty="0" smtClean="0"/>
              <a:t>model (Figure 1). </a:t>
            </a:r>
            <a:r>
              <a:rPr lang="en-US" sz="2400" dirty="0" smtClean="0"/>
              <a:t>The </a:t>
            </a:r>
            <a:r>
              <a:rPr lang="en-US" sz="2400" dirty="0" smtClean="0"/>
              <a:t>external free energy constraints </a:t>
            </a:r>
            <a:r>
              <a:rPr lang="en-US" sz="2400" dirty="0" smtClean="0"/>
              <a:t>on </a:t>
            </a:r>
            <a:r>
              <a:rPr lang="en-US" sz="2400" dirty="0"/>
              <a:t>the Δ</a:t>
            </a:r>
            <a:r>
              <a:rPr lang="en-US" sz="2400" i="1" dirty="0"/>
              <a:t>G </a:t>
            </a:r>
            <a:r>
              <a:rPr lang="en-US" sz="2400" dirty="0"/>
              <a:t>of each reaction </a:t>
            </a:r>
            <a:r>
              <a:rPr lang="en-US" sz="2400" dirty="0" smtClean="0"/>
              <a:t>were applied. Below are the given set of constraints that were applied: </a:t>
            </a:r>
            <a:endParaRPr lang="en-US" sz="2400" dirty="0">
              <a:solidFill>
                <a:schemeClr val="tx1"/>
              </a:solidFill>
            </a:endParaRPr>
          </a:p>
        </p:txBody>
      </p:sp>
      <p:grpSp>
        <p:nvGrpSpPr>
          <p:cNvPr id="163" name="Group 162"/>
          <p:cNvGrpSpPr/>
          <p:nvPr/>
        </p:nvGrpSpPr>
        <p:grpSpPr>
          <a:xfrm>
            <a:off x="5278100" y="30343476"/>
            <a:ext cx="37522795" cy="2498724"/>
            <a:chOff x="3329785" y="15239999"/>
            <a:chExt cx="23451747" cy="1249362"/>
          </a:xfrm>
        </p:grpSpPr>
        <p:grpSp>
          <p:nvGrpSpPr>
            <p:cNvPr id="164" name="Group 163"/>
            <p:cNvGrpSpPr/>
            <p:nvPr/>
          </p:nvGrpSpPr>
          <p:grpSpPr>
            <a:xfrm>
              <a:off x="3329785" y="15239999"/>
              <a:ext cx="23451747" cy="1219201"/>
              <a:chOff x="7743685" y="15196008"/>
              <a:chExt cx="23451747" cy="1219201"/>
            </a:xfrm>
          </p:grpSpPr>
          <p:grpSp>
            <p:nvGrpSpPr>
              <p:cNvPr id="167" name="Group 166"/>
              <p:cNvGrpSpPr/>
              <p:nvPr/>
            </p:nvGrpSpPr>
            <p:grpSpPr>
              <a:xfrm>
                <a:off x="7743685" y="15196008"/>
                <a:ext cx="23451747" cy="1219201"/>
                <a:chOff x="3705083" y="10134599"/>
                <a:chExt cx="23451747" cy="1219201"/>
              </a:xfrm>
            </p:grpSpPr>
            <p:grpSp>
              <p:nvGrpSpPr>
                <p:cNvPr id="170" name="Group 169"/>
                <p:cNvGrpSpPr/>
                <p:nvPr/>
              </p:nvGrpSpPr>
              <p:grpSpPr>
                <a:xfrm>
                  <a:off x="3705083" y="10134599"/>
                  <a:ext cx="23451747" cy="1219201"/>
                  <a:chOff x="31812663" y="10773951"/>
                  <a:chExt cx="16777566" cy="1908314"/>
                </a:xfrm>
              </p:grpSpPr>
              <p:sp>
                <p:nvSpPr>
                  <p:cNvPr id="172" name="Round Same Side Corner Rectangle 171"/>
                  <p:cNvSpPr/>
                  <p:nvPr/>
                </p:nvSpPr>
                <p:spPr>
                  <a:xfrm rot="16200000">
                    <a:off x="39247289" y="3339325"/>
                    <a:ext cx="1908314" cy="16777566"/>
                  </a:xfrm>
                  <a:prstGeom prst="round2SameRect">
                    <a:avLst>
                      <a:gd name="adj1" fmla="val 5406"/>
                      <a:gd name="adj2" fmla="val 0"/>
                    </a:avLst>
                  </a:prstGeom>
                  <a:gradFill flip="none" rotWithShape="1">
                    <a:gsLst>
                      <a:gs pos="0">
                        <a:schemeClr val="bg1">
                          <a:lumMod val="75000"/>
                        </a:schemeClr>
                      </a:gs>
                      <a:gs pos="100000">
                        <a:schemeClr val="bg1">
                          <a:lumMod val="85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3" name="TextBox 172"/>
                  <p:cNvSpPr txBox="1"/>
                  <p:nvPr/>
                </p:nvSpPr>
                <p:spPr>
                  <a:xfrm>
                    <a:off x="38890417" y="10998514"/>
                    <a:ext cx="1681974" cy="1300690"/>
                  </a:xfrm>
                  <a:prstGeom prst="rect">
                    <a:avLst/>
                  </a:prstGeom>
                  <a:noFill/>
                </p:spPr>
                <p:txBody>
                  <a:bodyPr wrap="square" lIns="0" tIns="0" rIns="0" bIns="0" rtlCol="0">
                    <a:spAutoFit/>
                  </a:bodyPr>
                  <a:lstStyle/>
                  <a:p>
                    <a:r>
                      <a:rPr lang="en-US" sz="4200" b="1" dirty="0">
                        <a:solidFill>
                          <a:srgbClr val="D57500"/>
                        </a:solidFill>
                        <a:latin typeface="Arial"/>
                        <a:cs typeface="Arial"/>
                      </a:rPr>
                      <a:t>ABOUT</a:t>
                    </a:r>
                    <a:endParaRPr lang="en-US" sz="3100" b="1" dirty="0">
                      <a:solidFill>
                        <a:srgbClr val="D57500"/>
                      </a:solidFill>
                      <a:latin typeface="Arial"/>
                      <a:cs typeface="Arial"/>
                    </a:endParaRPr>
                  </a:p>
                  <a:p>
                    <a:r>
                      <a:rPr lang="en-US" sz="3100" b="1" dirty="0">
                        <a:solidFill>
                          <a:srgbClr val="707276"/>
                        </a:solidFill>
                        <a:latin typeface="Arial"/>
                        <a:cs typeface="Arial"/>
                      </a:rPr>
                      <a:t>Pacific Northwest</a:t>
                    </a:r>
                  </a:p>
                  <a:p>
                    <a:r>
                      <a:rPr lang="en-US" sz="3100" b="1" dirty="0">
                        <a:solidFill>
                          <a:srgbClr val="707276"/>
                        </a:solidFill>
                        <a:latin typeface="Arial"/>
                        <a:cs typeface="Arial"/>
                      </a:rPr>
                      <a:t>National Laboratory</a:t>
                    </a:r>
                  </a:p>
                </p:txBody>
              </p:sp>
            </p:grpSp>
            <p:sp>
              <p:nvSpPr>
                <p:cNvPr id="171" name="TextBox 170"/>
                <p:cNvSpPr txBox="1"/>
                <p:nvPr/>
              </p:nvSpPr>
              <p:spPr>
                <a:xfrm>
                  <a:off x="16146989" y="10199765"/>
                  <a:ext cx="6357281" cy="1107996"/>
                </a:xfrm>
                <a:prstGeom prst="rect">
                  <a:avLst/>
                </a:prstGeom>
                <a:noFill/>
              </p:spPr>
              <p:txBody>
                <a:bodyPr wrap="square" lIns="0" tIns="0" rIns="0" bIns="0" rtlCol="0">
                  <a:noAutofit/>
                </a:bodyPr>
                <a:lstStyle/>
                <a:p>
                  <a:pPr algn="just"/>
                  <a:r>
                    <a:rPr lang="en-US" sz="2100" dirty="0">
                      <a:solidFill>
                        <a:srgbClr val="707276"/>
                      </a:solidFill>
                      <a:latin typeface="Calibri" charset="0"/>
                      <a:ea typeface="Calibri" charset="0"/>
                      <a:cs typeface="Calibri" charset="0"/>
                    </a:rPr>
                    <a:t>The Pacific Northwest National Laboratory, located in southeastern Washington State,</a:t>
                  </a:r>
                </a:p>
                <a:p>
                  <a:pPr algn="just"/>
                  <a:r>
                    <a:rPr lang="en-US" sz="2100" dirty="0">
                      <a:solidFill>
                        <a:srgbClr val="707276"/>
                      </a:solidFill>
                      <a:latin typeface="Calibri" charset="0"/>
                      <a:ea typeface="Calibri" charset="0"/>
                      <a:cs typeface="Calibri" charset="0"/>
                    </a:rPr>
                    <a:t>is a U.S. Department of Energy Office of Science laboratory that solves complex problems in energy, national security, and the environment, and advances scientific frontiers in the chemical, biological, materials, environmental, and computational sciences. The Laboratory </a:t>
                  </a:r>
                  <a:r>
                    <a:rPr lang="en-US" sz="2100" dirty="0" smtClean="0">
                      <a:solidFill>
                        <a:srgbClr val="707276"/>
                      </a:solidFill>
                      <a:latin typeface="Calibri" charset="0"/>
                      <a:ea typeface="Calibri" charset="0"/>
                      <a:cs typeface="Calibri" charset="0"/>
                    </a:rPr>
                    <a:t>has </a:t>
                  </a:r>
                  <a:r>
                    <a:rPr lang="en-US" sz="2100" dirty="0">
                      <a:solidFill>
                        <a:srgbClr val="707276"/>
                      </a:solidFill>
                      <a:latin typeface="Calibri" charset="0"/>
                      <a:ea typeface="Calibri" charset="0"/>
                      <a:cs typeface="Calibri" charset="0"/>
                    </a:rPr>
                    <a:t>an annual budget in excess of $1 billion, and has been managed by Ohio-based Battelle since 1965.</a:t>
                  </a:r>
                </a:p>
              </p:txBody>
            </p:sp>
          </p:grpSp>
          <p:sp>
            <p:nvSpPr>
              <p:cNvPr id="168" name="Rectangle 167"/>
              <p:cNvSpPr/>
              <p:nvPr/>
            </p:nvSpPr>
            <p:spPr>
              <a:xfrm>
                <a:off x="10909159" y="15287421"/>
                <a:ext cx="6396705" cy="790986"/>
              </a:xfrm>
              <a:prstGeom prst="rect">
                <a:avLst/>
              </a:prstGeom>
              <a:noFill/>
            </p:spPr>
            <p:txBody>
              <a:bodyPr wrap="square">
                <a:spAutoFit/>
              </a:bodyPr>
              <a:lstStyle/>
              <a:p>
                <a:pPr algn="just">
                  <a:lnSpc>
                    <a:spcPct val="110000"/>
                  </a:lnSpc>
                </a:pPr>
                <a:r>
                  <a:rPr lang="en-US" sz="2200" dirty="0">
                    <a:solidFill>
                      <a:schemeClr val="tx1">
                        <a:lumMod val="65000"/>
                        <a:lumOff val="35000"/>
                      </a:schemeClr>
                    </a:solidFill>
                  </a:rPr>
                  <a:t>This research was supported </a:t>
                </a:r>
                <a:r>
                  <a:rPr lang="en-US" sz="2200" dirty="0" smtClean="0">
                    <a:solidFill>
                      <a:schemeClr val="tx1">
                        <a:lumMod val="65000"/>
                        <a:lumOff val="35000"/>
                      </a:schemeClr>
                    </a:solidFill>
                  </a:rPr>
                  <a:t>the </a:t>
                </a:r>
                <a:r>
                  <a:rPr lang="en-US" sz="2200" dirty="0">
                    <a:solidFill>
                      <a:schemeClr val="tx1">
                        <a:lumMod val="65000"/>
                        <a:lumOff val="35000"/>
                      </a:schemeClr>
                    </a:solidFill>
                  </a:rPr>
                  <a:t>by the U.S. Department of Energy’s Office of Biological and Environmental Research and Microbiomes in Transition Laboratory Directed Research and Development Initiative at PNNL</a:t>
                </a:r>
                <a:r>
                  <a:rPr lang="en-US" sz="2200" dirty="0" smtClean="0">
                    <a:solidFill>
                      <a:schemeClr val="tx1">
                        <a:lumMod val="65000"/>
                        <a:lumOff val="35000"/>
                      </a:schemeClr>
                    </a:solidFill>
                  </a:rPr>
                  <a:t>. </a:t>
                </a:r>
                <a:r>
                  <a:rPr lang="en-US" sz="2200" dirty="0" smtClean="0">
                    <a:solidFill>
                      <a:schemeClr val="tx1">
                        <a:lumMod val="65000"/>
                        <a:lumOff val="35000"/>
                      </a:schemeClr>
                    </a:solidFill>
                  </a:rPr>
                  <a:t>Computational </a:t>
                </a:r>
                <a:r>
                  <a:rPr lang="en-US" sz="2200" dirty="0">
                    <a:solidFill>
                      <a:schemeClr val="tx1">
                        <a:lumMod val="65000"/>
                        <a:lumOff val="35000"/>
                      </a:schemeClr>
                    </a:solidFill>
                  </a:rPr>
                  <a:t>Biology and Bioinformatics Group, Pacific Northwest National Laboratory, Richland WA 99352. </a:t>
                </a:r>
                <a:endParaRPr lang="en-US" sz="2200" dirty="0">
                  <a:solidFill>
                    <a:schemeClr val="tx1">
                      <a:lumMod val="65000"/>
                      <a:lumOff val="35000"/>
                    </a:schemeClr>
                  </a:solidFill>
                </a:endParaRPr>
              </a:p>
            </p:txBody>
          </p:sp>
          <p:sp>
            <p:nvSpPr>
              <p:cNvPr id="169" name="TextBox 168"/>
              <p:cNvSpPr txBox="1"/>
              <p:nvPr/>
            </p:nvSpPr>
            <p:spPr>
              <a:xfrm>
                <a:off x="7873873" y="15339478"/>
                <a:ext cx="3035286" cy="323166"/>
              </a:xfrm>
              <a:prstGeom prst="rect">
                <a:avLst/>
              </a:prstGeom>
              <a:noFill/>
            </p:spPr>
            <p:txBody>
              <a:bodyPr wrap="square" lIns="0" tIns="0" rIns="0" bIns="0" rtlCol="0">
                <a:spAutoFit/>
              </a:bodyPr>
              <a:lstStyle/>
              <a:p>
                <a:r>
                  <a:rPr lang="en-US" sz="4200" b="1" dirty="0">
                    <a:solidFill>
                      <a:srgbClr val="D57500"/>
                    </a:solidFill>
                    <a:latin typeface="Arial"/>
                    <a:cs typeface="Arial"/>
                  </a:rPr>
                  <a:t>Acknowledgments</a:t>
                </a:r>
                <a:endParaRPr lang="en-US" sz="3100" b="1" dirty="0">
                  <a:solidFill>
                    <a:srgbClr val="D57500"/>
                  </a:solidFill>
                  <a:latin typeface="Arial"/>
                  <a:cs typeface="Arial"/>
                </a:endParaRPr>
              </a:p>
            </p:txBody>
          </p:sp>
        </p:grpSp>
        <p:sp>
          <p:nvSpPr>
            <p:cNvPr id="165" name="Rectangle 164"/>
            <p:cNvSpPr/>
            <p:nvPr/>
          </p:nvSpPr>
          <p:spPr>
            <a:xfrm>
              <a:off x="22319473" y="15299401"/>
              <a:ext cx="1381124" cy="794063"/>
            </a:xfrm>
            <a:prstGeom prst="rect">
              <a:avLst/>
            </a:prstGeom>
            <a:noFill/>
          </p:spPr>
          <p:txBody>
            <a:bodyPr wrap="square">
              <a:spAutoFit/>
            </a:bodyPr>
            <a:lstStyle/>
            <a:p>
              <a:pPr algn="just"/>
              <a:r>
                <a:rPr lang="en-US" sz="1900" dirty="0">
                  <a:solidFill>
                    <a:srgbClr val="707276"/>
                  </a:solidFill>
                  <a:latin typeface="Arial"/>
                  <a:cs typeface="Arial"/>
                </a:rPr>
                <a:t>For more information on the science you see here, please contact:</a:t>
              </a:r>
            </a:p>
          </p:txBody>
        </p:sp>
        <p:sp>
          <p:nvSpPr>
            <p:cNvPr id="166" name="Rectangle 165"/>
            <p:cNvSpPr/>
            <p:nvPr/>
          </p:nvSpPr>
          <p:spPr>
            <a:xfrm>
              <a:off x="23922611" y="15265949"/>
              <a:ext cx="2545306" cy="1223412"/>
            </a:xfrm>
            <a:prstGeom prst="rect">
              <a:avLst/>
            </a:prstGeom>
            <a:noFill/>
          </p:spPr>
          <p:txBody>
            <a:bodyPr wrap="square">
              <a:spAutoFit/>
            </a:bodyPr>
            <a:lstStyle/>
            <a:p>
              <a:pPr>
                <a:lnSpc>
                  <a:spcPct val="110000"/>
                </a:lnSpc>
              </a:pPr>
              <a:r>
                <a:rPr lang="en-US" sz="2000" b="1" dirty="0" smtClean="0">
                  <a:solidFill>
                    <a:srgbClr val="D57500"/>
                  </a:solidFill>
                  <a:latin typeface="Arial"/>
                  <a:cs typeface="Arial"/>
                </a:rPr>
                <a:t>Neeraj Kumar </a:t>
              </a:r>
              <a:endParaRPr lang="en-US" sz="2000" b="1" dirty="0">
                <a:solidFill>
                  <a:srgbClr val="D57500"/>
                </a:solidFill>
                <a:latin typeface="Arial"/>
                <a:cs typeface="Arial"/>
              </a:endParaRPr>
            </a:p>
            <a:p>
              <a:pPr>
                <a:lnSpc>
                  <a:spcPct val="110000"/>
                </a:lnSpc>
              </a:pPr>
              <a:r>
                <a:rPr lang="en-US" sz="1900" dirty="0">
                  <a:solidFill>
                    <a:srgbClr val="707276"/>
                  </a:solidFill>
                  <a:latin typeface="Arial"/>
                  <a:cs typeface="Arial"/>
                </a:rPr>
                <a:t>Pacific </a:t>
              </a:r>
              <a:r>
                <a:rPr lang="en-US" sz="2100" dirty="0">
                  <a:solidFill>
                    <a:srgbClr val="707276"/>
                  </a:solidFill>
                  <a:latin typeface="Arial"/>
                  <a:cs typeface="Arial"/>
                </a:rPr>
                <a:t>Northwest</a:t>
              </a:r>
              <a:r>
                <a:rPr lang="en-US" sz="1900" dirty="0">
                  <a:solidFill>
                    <a:srgbClr val="707276"/>
                  </a:solidFill>
                  <a:latin typeface="Arial"/>
                  <a:cs typeface="Arial"/>
                </a:rPr>
                <a:t> National Laboratory</a:t>
              </a:r>
            </a:p>
            <a:p>
              <a:pPr>
                <a:lnSpc>
                  <a:spcPct val="110000"/>
                </a:lnSpc>
              </a:pPr>
              <a:r>
                <a:rPr lang="en-US" sz="1900" dirty="0">
                  <a:solidFill>
                    <a:srgbClr val="707276"/>
                  </a:solidFill>
                  <a:latin typeface="Arial"/>
                  <a:cs typeface="Arial"/>
                </a:rPr>
                <a:t>P.O. Box 999, MS-IN: K1-83</a:t>
              </a:r>
            </a:p>
            <a:p>
              <a:pPr>
                <a:lnSpc>
                  <a:spcPct val="110000"/>
                </a:lnSpc>
              </a:pPr>
              <a:r>
                <a:rPr lang="en-US" sz="1900" dirty="0">
                  <a:solidFill>
                    <a:srgbClr val="707276"/>
                  </a:solidFill>
                  <a:latin typeface="Arial"/>
                  <a:cs typeface="Arial"/>
                </a:rPr>
                <a:t>Richland, WA 99352</a:t>
              </a:r>
            </a:p>
            <a:p>
              <a:pPr>
                <a:lnSpc>
                  <a:spcPct val="110000"/>
                </a:lnSpc>
              </a:pPr>
              <a:r>
                <a:rPr lang="en-US" sz="1900" dirty="0">
                  <a:solidFill>
                    <a:srgbClr val="707276"/>
                  </a:solidFill>
                  <a:latin typeface="Arial"/>
                  <a:cs typeface="Arial"/>
                </a:rPr>
                <a:t>(509) 372-6902</a:t>
              </a:r>
            </a:p>
            <a:p>
              <a:pPr>
                <a:lnSpc>
                  <a:spcPct val="110000"/>
                </a:lnSpc>
              </a:pPr>
              <a:r>
                <a:rPr lang="en-US" sz="1900" dirty="0" smtClean="0">
                  <a:solidFill>
                    <a:srgbClr val="707276"/>
                  </a:solidFill>
                  <a:latin typeface="Arial"/>
                  <a:cs typeface="Arial"/>
                  <a:hlinkClick r:id="rId3"/>
                </a:rPr>
                <a:t>Neeraj.kumar@pnnl.gov</a:t>
              </a:r>
              <a:r>
                <a:rPr lang="en-US" sz="1900" dirty="0" smtClean="0">
                  <a:solidFill>
                    <a:srgbClr val="707276"/>
                  </a:solidFill>
                  <a:latin typeface="Arial"/>
                  <a:cs typeface="Arial"/>
                </a:rPr>
                <a:t>	</a:t>
              </a:r>
              <a:endParaRPr lang="en-US" sz="1900" dirty="0"/>
            </a:p>
          </p:txBody>
        </p:sp>
      </p:grpSp>
      <p:sp>
        <p:nvSpPr>
          <p:cNvPr id="214" name="Rectangle 213"/>
          <p:cNvSpPr/>
          <p:nvPr/>
        </p:nvSpPr>
        <p:spPr>
          <a:xfrm>
            <a:off x="50920650" y="23220363"/>
            <a:ext cx="2362200" cy="369887"/>
          </a:xfrm>
          <a:prstGeom prst="rect">
            <a:avLst/>
          </a:prstGeom>
        </p:spPr>
        <p:txBody>
          <a:bodyPr wrap="square">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US">
              <a:solidFill>
                <a:schemeClr val="tx2"/>
              </a:solidFill>
            </a:endParaRPr>
          </a:p>
        </p:txBody>
      </p:sp>
      <p:sp>
        <p:nvSpPr>
          <p:cNvPr id="128" name="TextBox 127"/>
          <p:cNvSpPr txBox="1"/>
          <p:nvPr/>
        </p:nvSpPr>
        <p:spPr>
          <a:xfrm>
            <a:off x="28691311" y="18994640"/>
            <a:ext cx="13411200" cy="2177509"/>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60011" tIns="80005" rIns="160011" bIns="80005">
            <a:spAutoFit/>
          </a:bodyPr>
          <a:lstStyle>
            <a:lvl1pPr>
              <a:defRPr sz="2400">
                <a:solidFill>
                  <a:schemeClr val="tx1"/>
                </a:solidFill>
                <a:latin typeface="Arial" pitchFamily="34" charset="0"/>
                <a:ea typeface="ＭＳ Ｐゴシック" charset="-128"/>
              </a:defRPr>
            </a:lvl1pPr>
            <a:lvl2pPr marL="742950" indent="-285750">
              <a:defRPr sz="2400">
                <a:solidFill>
                  <a:schemeClr val="tx1"/>
                </a:solidFill>
                <a:latin typeface="Arial" pitchFamily="34" charset="0"/>
                <a:ea typeface="ＭＳ Ｐゴシック" charset="-128"/>
              </a:defRPr>
            </a:lvl2pPr>
            <a:lvl3pPr marL="1143000" indent="-228600">
              <a:defRPr sz="2400">
                <a:solidFill>
                  <a:schemeClr val="tx1"/>
                </a:solidFill>
                <a:latin typeface="Arial" pitchFamily="34" charset="0"/>
                <a:ea typeface="ＭＳ Ｐゴシック" charset="-128"/>
              </a:defRPr>
            </a:lvl3pPr>
            <a:lvl4pPr marL="1600200" indent="-228600">
              <a:defRPr sz="2400">
                <a:solidFill>
                  <a:schemeClr val="tx1"/>
                </a:solidFill>
                <a:latin typeface="Arial" pitchFamily="34" charset="0"/>
                <a:ea typeface="ＭＳ Ｐゴシック" charset="-128"/>
              </a:defRPr>
            </a:lvl4pPr>
            <a:lvl5pPr marL="2057400" indent="-228600">
              <a:defRPr sz="2400">
                <a:solidFill>
                  <a:schemeClr val="tx1"/>
                </a:solidFill>
                <a:latin typeface="Arial" pitchFamily="34" charset="0"/>
                <a:ea typeface="ＭＳ Ｐゴシック"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charset="-128"/>
              </a:defRPr>
            </a:lvl9pPr>
          </a:lstStyle>
          <a:p>
            <a:pPr algn="just"/>
            <a:r>
              <a:rPr lang="en-US" sz="3500" b="1" dirty="0" smtClean="0">
                <a:solidFill>
                  <a:srgbClr val="C97A00"/>
                </a:solidFill>
                <a:latin typeface="Calibri" pitchFamily="34" charset="0"/>
              </a:rPr>
              <a:t>Applying MENTOS to the pruned model of </a:t>
            </a:r>
            <a:r>
              <a:rPr lang="en-US" sz="3500" b="1" i="1" dirty="0" smtClean="0">
                <a:solidFill>
                  <a:srgbClr val="C97A00"/>
                </a:solidFill>
                <a:latin typeface="Calibri" pitchFamily="34" charset="0"/>
              </a:rPr>
              <a:t>E</a:t>
            </a:r>
            <a:r>
              <a:rPr lang="en-US" sz="3500" b="1" i="1" dirty="0" smtClean="0">
                <a:solidFill>
                  <a:srgbClr val="C97A00"/>
                </a:solidFill>
                <a:latin typeface="Calibri" pitchFamily="34" charset="0"/>
              </a:rPr>
              <a:t>. coli (iJO1366)</a:t>
            </a:r>
            <a:r>
              <a:rPr lang="en-US" sz="3500" b="1" dirty="0" smtClean="0">
                <a:solidFill>
                  <a:srgbClr val="C97A00"/>
                </a:solidFill>
                <a:latin typeface="Calibri" pitchFamily="34" charset="0"/>
              </a:rPr>
              <a:t>. </a:t>
            </a:r>
            <a:r>
              <a:rPr lang="en-US" dirty="0" smtClean="0">
                <a:solidFill>
                  <a:srgbClr val="000000"/>
                </a:solidFill>
                <a:latin typeface="Calibri" pitchFamily="34" charset="0"/>
              </a:rPr>
              <a:t>Using </a:t>
            </a:r>
            <a:r>
              <a:rPr lang="en-US" dirty="0">
                <a:solidFill>
                  <a:srgbClr val="000000"/>
                </a:solidFill>
                <a:latin typeface="Calibri" pitchFamily="34" charset="0"/>
              </a:rPr>
              <a:t>only knowledge of the external metabolite concentrations and uptake rates, we predicted more than 100 internal metabolite concentrations (M) in the pruned model of </a:t>
            </a:r>
            <a:r>
              <a:rPr lang="en-US" i="1" dirty="0">
                <a:solidFill>
                  <a:srgbClr val="000000"/>
                </a:solidFill>
                <a:latin typeface="Calibri" pitchFamily="34" charset="0"/>
              </a:rPr>
              <a:t>E. coli</a:t>
            </a:r>
            <a:r>
              <a:rPr lang="en-US" dirty="0">
                <a:solidFill>
                  <a:srgbClr val="000000"/>
                </a:solidFill>
                <a:latin typeface="Calibri" pitchFamily="34" charset="0"/>
              </a:rPr>
              <a:t> (growth on M9 media) and compared them with the observed concentrations (LC-MS)</a:t>
            </a:r>
            <a:r>
              <a:rPr lang="en-US" baseline="30000" dirty="0">
                <a:solidFill>
                  <a:srgbClr val="000000"/>
                </a:solidFill>
                <a:latin typeface="Calibri" pitchFamily="34" charset="0"/>
              </a:rPr>
              <a:t>6</a:t>
            </a:r>
            <a:r>
              <a:rPr lang="en-US" dirty="0">
                <a:solidFill>
                  <a:srgbClr val="000000"/>
                </a:solidFill>
                <a:latin typeface="Calibri" pitchFamily="34" charset="0"/>
              </a:rPr>
              <a:t>. Using predicted concentrations, the free energy (</a:t>
            </a:r>
            <a:r>
              <a:rPr lang="en-US" dirty="0">
                <a:solidFill>
                  <a:srgbClr val="000000"/>
                </a:solidFill>
                <a:latin typeface="Symbol Tiger Expert" charset="2"/>
                <a:ea typeface="Symbol Tiger Expert" charset="2"/>
                <a:cs typeface="Symbol Tiger Expert" charset="2"/>
              </a:rPr>
              <a:t>D</a:t>
            </a:r>
            <a:r>
              <a:rPr lang="en-US" dirty="0">
                <a:solidFill>
                  <a:srgbClr val="000000"/>
                </a:solidFill>
                <a:latin typeface="Calibri" pitchFamily="34" charset="0"/>
              </a:rPr>
              <a:t>G) of some of the metabolic reactions in </a:t>
            </a:r>
            <a:r>
              <a:rPr lang="en-US" i="1" dirty="0">
                <a:solidFill>
                  <a:srgbClr val="000000"/>
                </a:solidFill>
                <a:latin typeface="Calibri" pitchFamily="34" charset="0"/>
              </a:rPr>
              <a:t>E. coli</a:t>
            </a:r>
            <a:r>
              <a:rPr lang="en-US" dirty="0">
                <a:solidFill>
                  <a:srgbClr val="000000"/>
                </a:solidFill>
                <a:latin typeface="Calibri" pitchFamily="34" charset="0"/>
              </a:rPr>
              <a:t> are also compared.  </a:t>
            </a:r>
          </a:p>
        </p:txBody>
      </p:sp>
      <p:sp>
        <p:nvSpPr>
          <p:cNvPr id="208" name="Rectangle 207"/>
          <p:cNvSpPr/>
          <p:nvPr/>
        </p:nvSpPr>
        <p:spPr>
          <a:xfrm>
            <a:off x="974294" y="23402855"/>
            <a:ext cx="6140935" cy="577251"/>
          </a:xfrm>
          <a:prstGeom prst="rect">
            <a:avLst/>
          </a:prstGeom>
        </p:spPr>
        <p:txBody>
          <a:bodyPr wrap="square">
            <a:spAutoFit/>
          </a:bodyPr>
          <a:lstStyle/>
          <a:p>
            <a:endParaRPr lang="cs-CZ" dirty="0"/>
          </a:p>
        </p:txBody>
      </p:sp>
      <p:sp>
        <p:nvSpPr>
          <p:cNvPr id="4" name="Rectangle 3"/>
          <p:cNvSpPr/>
          <p:nvPr/>
        </p:nvSpPr>
        <p:spPr>
          <a:xfrm>
            <a:off x="14249400" y="12954000"/>
            <a:ext cx="13716000" cy="1508105"/>
          </a:xfrm>
          <a:prstGeom prst="rect">
            <a:avLst/>
          </a:prstGeom>
        </p:spPr>
        <p:txBody>
          <a:bodyPr wrap="square">
            <a:spAutoFit/>
          </a:bodyPr>
          <a:lstStyle/>
          <a:p>
            <a:r>
              <a:rPr lang="en-US" sz="3400" b="1" dirty="0" smtClean="0">
                <a:solidFill>
                  <a:srgbClr val="C97A00"/>
                </a:solidFill>
                <a:latin typeface="Calibri" pitchFamily="34" charset="0"/>
              </a:rPr>
              <a:t>MENTOS Objectives. </a:t>
            </a:r>
            <a:r>
              <a:rPr lang="en-US" sz="3400" b="1" dirty="0">
                <a:solidFill>
                  <a:srgbClr val="C97A00"/>
                </a:solidFill>
                <a:latin typeface="Calibri" pitchFamily="34" charset="0"/>
              </a:rPr>
              <a:t>Entropy production and </a:t>
            </a:r>
            <a:r>
              <a:rPr lang="en-US" sz="3400" b="1" dirty="0" smtClean="0">
                <a:solidFill>
                  <a:srgbClr val="C97A00"/>
                </a:solidFill>
                <a:latin typeface="Calibri" pitchFamily="34" charset="0"/>
              </a:rPr>
              <a:t>entropy production rate of metabolic network. </a:t>
            </a:r>
            <a:r>
              <a:rPr lang="en-US" sz="2400" dirty="0"/>
              <a:t>The </a:t>
            </a:r>
            <a:r>
              <a:rPr lang="en-US" sz="2400" dirty="0" smtClean="0"/>
              <a:t>entropy </a:t>
            </a:r>
            <a:r>
              <a:rPr lang="en-US" sz="2400" dirty="0"/>
              <a:t>production rate used </a:t>
            </a:r>
            <a:r>
              <a:rPr lang="en-US" sz="2400" dirty="0" smtClean="0"/>
              <a:t>is </a:t>
            </a:r>
            <a:r>
              <a:rPr lang="en-US" sz="2400" dirty="0"/>
              <a:t>the product of the net rate and the entropy change in going from initial products to final </a:t>
            </a:r>
            <a:r>
              <a:rPr lang="en-US" sz="2400" dirty="0" smtClean="0"/>
              <a:t>reactants.  </a:t>
            </a:r>
            <a:endParaRPr lang="en-US" sz="2400" dirty="0"/>
          </a:p>
        </p:txBody>
      </p:sp>
      <p:graphicFrame>
        <p:nvGraphicFramePr>
          <p:cNvPr id="150" name="Diagram 149"/>
          <p:cNvGraphicFramePr/>
          <p:nvPr>
            <p:extLst>
              <p:ext uri="{D42A27DB-BD31-4B8C-83A1-F6EECF244321}">
                <p14:modId xmlns:p14="http://schemas.microsoft.com/office/powerpoint/2010/main" val="829115950"/>
              </p:ext>
            </p:extLst>
          </p:nvPr>
        </p:nvGraphicFramePr>
        <p:xfrm>
          <a:off x="28956002" y="25908000"/>
          <a:ext cx="13146510" cy="92508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76" name="TextBox 58"/>
          <p:cNvSpPr txBox="1"/>
          <p:nvPr/>
        </p:nvSpPr>
        <p:spPr bwMode="auto">
          <a:xfrm>
            <a:off x="28727400" y="5784536"/>
            <a:ext cx="13868400" cy="715570"/>
          </a:xfrm>
          <a:prstGeom prst="rect">
            <a:avLst/>
          </a:prstGeom>
          <a:ln>
            <a:noFill/>
          </a:ln>
        </p:spPr>
        <p:style>
          <a:lnRef idx="2">
            <a:schemeClr val="accent3"/>
          </a:lnRef>
          <a:fillRef idx="1">
            <a:schemeClr val="lt1"/>
          </a:fillRef>
          <a:effectRef idx="0">
            <a:schemeClr val="accent3"/>
          </a:effectRef>
          <a:fontRef idx="minor">
            <a:schemeClr val="dk1"/>
          </a:fontRef>
        </p:style>
        <p:txBody>
          <a:bodyPr wrap="square" lIns="160011" tIns="80005" rIns="160011" bIns="80005">
            <a:spAutoFit/>
          </a:bodyPr>
          <a:lstStyle/>
          <a:p>
            <a:pPr algn="just">
              <a:defRPr/>
            </a:pPr>
            <a:r>
              <a:rPr lang="en-US" sz="3600" b="1" dirty="0" smtClean="0">
                <a:solidFill>
                  <a:srgbClr val="C97A00"/>
                </a:solidFill>
              </a:rPr>
              <a:t>Maximize </a:t>
            </a:r>
            <a:r>
              <a:rPr lang="en-US" sz="3600" b="1" dirty="0">
                <a:solidFill>
                  <a:srgbClr val="C97A00"/>
                </a:solidFill>
              </a:rPr>
              <a:t>macroscopic entropy production rate for the ABC </a:t>
            </a:r>
            <a:r>
              <a:rPr lang="en-US" sz="3600" b="1" dirty="0" smtClean="0">
                <a:solidFill>
                  <a:srgbClr val="C97A00"/>
                </a:solidFill>
              </a:rPr>
              <a:t>model.</a:t>
            </a:r>
            <a:endParaRPr lang="en-US" sz="2400" dirty="0">
              <a:latin typeface="Calibri" pitchFamily="34" charset="0"/>
            </a:endParaRPr>
          </a:p>
        </p:txBody>
      </p:sp>
      <p:sp>
        <p:nvSpPr>
          <p:cNvPr id="235" name="TextBox 234"/>
          <p:cNvSpPr txBox="1"/>
          <p:nvPr/>
        </p:nvSpPr>
        <p:spPr>
          <a:xfrm>
            <a:off x="14173199" y="5645522"/>
            <a:ext cx="14097001" cy="1669678"/>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60011" tIns="80005" rIns="160011" bIns="80005">
            <a:spAutoFit/>
          </a:bodyPr>
          <a:lstStyle>
            <a:lvl1pPr>
              <a:defRPr sz="2400">
                <a:solidFill>
                  <a:schemeClr val="tx1"/>
                </a:solidFill>
                <a:latin typeface="Arial" pitchFamily="34" charset="0"/>
                <a:ea typeface="ＭＳ Ｐゴシック" charset="-128"/>
              </a:defRPr>
            </a:lvl1pPr>
            <a:lvl2pPr marL="742950" indent="-285750">
              <a:defRPr sz="2400">
                <a:solidFill>
                  <a:schemeClr val="tx1"/>
                </a:solidFill>
                <a:latin typeface="Arial" pitchFamily="34" charset="0"/>
                <a:ea typeface="ＭＳ Ｐゴシック" charset="-128"/>
              </a:defRPr>
            </a:lvl2pPr>
            <a:lvl3pPr marL="1143000" indent="-228600">
              <a:defRPr sz="2400">
                <a:solidFill>
                  <a:schemeClr val="tx1"/>
                </a:solidFill>
                <a:latin typeface="Arial" pitchFamily="34" charset="0"/>
                <a:ea typeface="ＭＳ Ｐゴシック" charset="-128"/>
              </a:defRPr>
            </a:lvl3pPr>
            <a:lvl4pPr marL="1600200" indent="-228600">
              <a:defRPr sz="2400">
                <a:solidFill>
                  <a:schemeClr val="tx1"/>
                </a:solidFill>
                <a:latin typeface="Arial" pitchFamily="34" charset="0"/>
                <a:ea typeface="ＭＳ Ｐゴシック" charset="-128"/>
              </a:defRPr>
            </a:lvl4pPr>
            <a:lvl5pPr marL="2057400" indent="-228600">
              <a:defRPr sz="2400">
                <a:solidFill>
                  <a:schemeClr val="tx1"/>
                </a:solidFill>
                <a:latin typeface="Arial" pitchFamily="34" charset="0"/>
                <a:ea typeface="ＭＳ Ｐゴシック"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charset="-128"/>
              </a:defRPr>
            </a:lvl9pPr>
          </a:lstStyle>
          <a:p>
            <a:pPr marL="0" lvl="1" indent="0" algn="just">
              <a:spcAft>
                <a:spcPts val="1200"/>
              </a:spcAft>
            </a:pPr>
            <a:r>
              <a:rPr lang="en-US" sz="3500" b="1" dirty="0" smtClean="0">
                <a:solidFill>
                  <a:srgbClr val="C97A00"/>
                </a:solidFill>
                <a:latin typeface="Calibri" pitchFamily="34" charset="0"/>
              </a:rPr>
              <a:t>Theory: Relating </a:t>
            </a:r>
            <a:r>
              <a:rPr lang="en-US" sz="3500" b="1" dirty="0" smtClean="0">
                <a:solidFill>
                  <a:srgbClr val="C97A00"/>
                </a:solidFill>
                <a:latin typeface="Calibri" pitchFamily="34" charset="0"/>
              </a:rPr>
              <a:t>Gibbs free energy and thermodynamic </a:t>
            </a:r>
            <a:r>
              <a:rPr lang="en-US" sz="3500" b="1" dirty="0" smtClean="0">
                <a:solidFill>
                  <a:srgbClr val="C97A00"/>
                </a:solidFill>
                <a:latin typeface="Calibri" pitchFamily="34" charset="0"/>
              </a:rPr>
              <a:t>driving force </a:t>
            </a:r>
            <a:r>
              <a:rPr lang="en-US" sz="3500" b="1" dirty="0" smtClean="0">
                <a:solidFill>
                  <a:srgbClr val="C97A00"/>
                </a:solidFill>
                <a:latin typeface="Calibri" pitchFamily="34" charset="0"/>
              </a:rPr>
              <a:t>(reaction affinity,</a:t>
            </a:r>
            <a:r>
              <a:rPr lang="en-US" sz="3500" b="1" dirty="0" smtClean="0">
                <a:solidFill>
                  <a:srgbClr val="FFC000"/>
                </a:solidFill>
                <a:latin typeface="Calibri" pitchFamily="34" charset="0"/>
              </a:rPr>
              <a:t> </a:t>
            </a:r>
            <a:r>
              <a:rPr lang="en-US" sz="3500" b="1" dirty="0" smtClean="0">
                <a:solidFill>
                  <a:schemeClr val="accent6">
                    <a:lumMod val="75000"/>
                  </a:schemeClr>
                </a:solidFill>
                <a:latin typeface="Symbol Tiger Expert" charset="2"/>
                <a:ea typeface="Symbol Tiger Expert" charset="2"/>
                <a:cs typeface="Symbol Tiger Expert" charset="2"/>
              </a:rPr>
              <a:t>𝒜</a:t>
            </a:r>
            <a:r>
              <a:rPr lang="en-US" sz="3500" b="1" dirty="0" smtClean="0">
                <a:solidFill>
                  <a:srgbClr val="C97A00"/>
                </a:solidFill>
                <a:latin typeface="Calibri" pitchFamily="34" charset="0"/>
              </a:rPr>
              <a:t>). </a:t>
            </a:r>
            <a:r>
              <a:rPr lang="en-US" sz="2800" dirty="0" smtClean="0">
                <a:latin typeface="Calibri" charset="0"/>
                <a:ea typeface="Calibri" charset="0"/>
                <a:cs typeface="Calibri" charset="0"/>
              </a:rPr>
              <a:t>Elementary </a:t>
            </a:r>
            <a:r>
              <a:rPr lang="en-US" sz="2800" dirty="0">
                <a:latin typeface="Calibri" charset="0"/>
                <a:ea typeface="Calibri" charset="0"/>
                <a:cs typeface="Calibri" charset="0"/>
              </a:rPr>
              <a:t>reactions </a:t>
            </a:r>
            <a:r>
              <a:rPr lang="en-US" sz="2800" dirty="0" smtClean="0">
                <a:latin typeface="Calibri" charset="0"/>
                <a:ea typeface="Calibri" charset="0"/>
                <a:cs typeface="Calibri" charset="0"/>
              </a:rPr>
              <a:t>can be studied using the </a:t>
            </a:r>
            <a:r>
              <a:rPr lang="en-US" sz="2800" dirty="0">
                <a:latin typeface="Calibri" charset="0"/>
                <a:ea typeface="Calibri" charset="0"/>
                <a:cs typeface="Calibri" charset="0"/>
              </a:rPr>
              <a:t>law of mass action that do not use rate constants, and instead </a:t>
            </a:r>
            <a:r>
              <a:rPr lang="en-US" sz="2800" dirty="0" smtClean="0">
                <a:latin typeface="Calibri" charset="0"/>
                <a:ea typeface="Calibri" charset="0"/>
                <a:cs typeface="Calibri" charset="0"/>
              </a:rPr>
              <a:t>use the </a:t>
            </a:r>
            <a:r>
              <a:rPr lang="en-US" sz="2800" dirty="0">
                <a:latin typeface="Calibri" charset="0"/>
                <a:ea typeface="Calibri" charset="0"/>
                <a:cs typeface="Calibri" charset="0"/>
              </a:rPr>
              <a:t>concept of reaction </a:t>
            </a:r>
            <a:r>
              <a:rPr lang="en-US" sz="2800" dirty="0" smtClean="0">
                <a:latin typeface="Calibri" charset="0"/>
                <a:ea typeface="Calibri" charset="0"/>
                <a:cs typeface="Calibri" charset="0"/>
              </a:rPr>
              <a:t>affinities. </a:t>
            </a:r>
            <a:endParaRPr lang="en-US" sz="2800" dirty="0">
              <a:solidFill>
                <a:srgbClr val="000000"/>
              </a:solidFill>
              <a:latin typeface="Calibri" charset="0"/>
              <a:ea typeface="Calibri" charset="0"/>
              <a:cs typeface="Calibri" charset="0"/>
            </a:endParaRPr>
          </a:p>
        </p:txBody>
      </p:sp>
      <p:sp>
        <p:nvSpPr>
          <p:cNvPr id="339" name="TextBox 338"/>
          <p:cNvSpPr txBox="1"/>
          <p:nvPr/>
        </p:nvSpPr>
        <p:spPr>
          <a:xfrm>
            <a:off x="381000" y="24155400"/>
            <a:ext cx="13143430" cy="605549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square" lIns="160011" tIns="80005" rIns="160011" bIns="80005">
            <a:spAutoFit/>
          </a:bodyPr>
          <a:lstStyle/>
          <a:p>
            <a:pPr marL="0" lvl="1" algn="just">
              <a:spcAft>
                <a:spcPts val="1200"/>
              </a:spcAft>
              <a:defRPr/>
            </a:pPr>
            <a:r>
              <a:rPr lang="en-US" sz="3500" b="1" dirty="0" smtClean="0">
                <a:solidFill>
                  <a:srgbClr val="C97A00"/>
                </a:solidFill>
                <a:latin typeface="Calibri" pitchFamily="34" charset="0"/>
              </a:rPr>
              <a:t>Scientific </a:t>
            </a:r>
            <a:r>
              <a:rPr lang="en-US" sz="3500" b="1" dirty="0" smtClean="0">
                <a:solidFill>
                  <a:srgbClr val="C97A00"/>
                </a:solidFill>
                <a:latin typeface="Calibri" pitchFamily="34" charset="0"/>
              </a:rPr>
              <a:t>Gaps and Questions.</a:t>
            </a:r>
            <a:r>
              <a:rPr lang="en-US" sz="3500" dirty="0" smtClean="0">
                <a:latin typeface="Calibri" pitchFamily="34" charset="0"/>
              </a:rPr>
              <a:t> </a:t>
            </a:r>
            <a:r>
              <a:rPr lang="en-US" sz="3000" dirty="0"/>
              <a:t>Significant gaps exist between molecular-level analysis that are based on the well accepted laws of physics and cell-level understanding of metabolic pathways. New computational and theoretical methods are needed for large scale modeling of metabolism that predict metabolite levels and characterize the thermodynamics of individual reactions and ultimately energetics requirement of most likely metabolic pathways</a:t>
            </a:r>
            <a:r>
              <a:rPr lang="en-US" sz="3000" dirty="0" smtClean="0"/>
              <a:t>.</a:t>
            </a:r>
            <a:endParaRPr lang="en-US" sz="3000" dirty="0"/>
          </a:p>
          <a:p>
            <a:pPr marL="731520" lvl="1" indent="-731520" algn="just">
              <a:spcBef>
                <a:spcPts val="600"/>
              </a:spcBef>
              <a:buClr>
                <a:srgbClr val="D06209"/>
              </a:buClr>
              <a:buFont typeface="+mj-ea"/>
              <a:buAutoNum type="circleNumDbPlain"/>
              <a:defRPr/>
            </a:pPr>
            <a:r>
              <a:rPr lang="en-US" sz="2800" dirty="0" smtClean="0"/>
              <a:t>Can </a:t>
            </a:r>
            <a:r>
              <a:rPr lang="en-US" sz="2800" dirty="0"/>
              <a:t>metabolic modeling be entirely moved beyond data fitting –  make models more predictive by combining fundamental laws of physics/chemistry to biology</a:t>
            </a:r>
            <a:r>
              <a:rPr lang="en-US" sz="2800" dirty="0" smtClean="0"/>
              <a:t>? </a:t>
            </a:r>
          </a:p>
          <a:p>
            <a:pPr marL="731520" lvl="1" indent="-731520" algn="just">
              <a:spcBef>
                <a:spcPts val="600"/>
              </a:spcBef>
              <a:buClr>
                <a:srgbClr val="D06209"/>
              </a:buClr>
              <a:buFont typeface="+mj-ea"/>
              <a:buAutoNum type="circleNumDbPlain"/>
              <a:defRPr/>
            </a:pPr>
            <a:r>
              <a:rPr lang="en-US" sz="2800" dirty="0"/>
              <a:t>What are the energetic costs to a cell and its metabolism</a:t>
            </a:r>
            <a:r>
              <a:rPr lang="en-US" sz="2800" dirty="0" smtClean="0"/>
              <a:t>? </a:t>
            </a:r>
          </a:p>
          <a:p>
            <a:pPr marL="731520" lvl="1" indent="-731520" algn="just">
              <a:spcBef>
                <a:spcPts val="600"/>
              </a:spcBef>
              <a:buClr>
                <a:srgbClr val="D06209"/>
              </a:buClr>
              <a:buFont typeface="+mj-ea"/>
              <a:buAutoNum type="circleNumDbPlain"/>
              <a:defRPr/>
            </a:pPr>
            <a:r>
              <a:rPr lang="en-US" sz="2800" dirty="0" smtClean="0"/>
              <a:t>Can </a:t>
            </a:r>
            <a:r>
              <a:rPr lang="en-US" sz="2800" dirty="0"/>
              <a:t>energetics requirement of most likely metabolic pathways be predicted</a:t>
            </a:r>
            <a:r>
              <a:rPr lang="en-US" sz="2800" dirty="0" smtClean="0"/>
              <a:t>?</a:t>
            </a:r>
          </a:p>
          <a:p>
            <a:pPr marL="731520" lvl="1" indent="-731520" algn="just">
              <a:spcBef>
                <a:spcPts val="600"/>
              </a:spcBef>
              <a:buClr>
                <a:srgbClr val="D06209"/>
              </a:buClr>
              <a:buFont typeface="+mj-ea"/>
              <a:buAutoNum type="circleNumDbPlain"/>
              <a:defRPr/>
            </a:pPr>
            <a:r>
              <a:rPr lang="en-US" sz="2800" dirty="0"/>
              <a:t>Would it be possible to simulate reaction dynamics of metabolic reactions using chemical potentials in place of rate </a:t>
            </a:r>
            <a:r>
              <a:rPr lang="en-US" sz="2800" dirty="0" smtClean="0"/>
              <a:t>constants? </a:t>
            </a:r>
            <a:r>
              <a:rPr lang="en-US" sz="2800" dirty="0" smtClean="0"/>
              <a:t> </a:t>
            </a:r>
            <a:endParaRPr lang="en-US" sz="2800" dirty="0"/>
          </a:p>
        </p:txBody>
      </p:sp>
      <p:grpSp>
        <p:nvGrpSpPr>
          <p:cNvPr id="9" name="Group 8"/>
          <p:cNvGrpSpPr/>
          <p:nvPr/>
        </p:nvGrpSpPr>
        <p:grpSpPr>
          <a:xfrm>
            <a:off x="14097000" y="7286083"/>
            <a:ext cx="14409094" cy="5363117"/>
            <a:chOff x="14173200" y="7924800"/>
            <a:chExt cx="14409094" cy="5363117"/>
          </a:xfrm>
        </p:grpSpPr>
        <p:sp>
          <p:nvSpPr>
            <p:cNvPr id="256" name="Freeform 11"/>
            <p:cNvSpPr>
              <a:spLocks/>
            </p:cNvSpPr>
            <p:nvPr/>
          </p:nvSpPr>
          <p:spPr bwMode="auto">
            <a:xfrm rot="20253216">
              <a:off x="18933791" y="12858059"/>
              <a:ext cx="1552935" cy="222701"/>
            </a:xfrm>
            <a:custGeom>
              <a:avLst/>
              <a:gdLst>
                <a:gd name="T0" fmla="*/ 0 w 7340600"/>
                <a:gd name="T1" fmla="*/ 50800 h 1003410"/>
                <a:gd name="T2" fmla="*/ 3580082 w 7340600"/>
                <a:gd name="T3" fmla="*/ 1003300 h 1003410"/>
                <a:gd name="T4" fmla="*/ 7086600 w 7340600"/>
                <a:gd name="T5" fmla="*/ 0 h 1003410"/>
                <a:gd name="T6" fmla="*/ 0 60000 65536"/>
                <a:gd name="T7" fmla="*/ 0 60000 65536"/>
                <a:gd name="T8" fmla="*/ 0 60000 65536"/>
              </a:gdLst>
              <a:ahLst/>
              <a:cxnLst>
                <a:cxn ang="T6">
                  <a:pos x="T0" y="T1"/>
                </a:cxn>
                <a:cxn ang="T7">
                  <a:pos x="T2" y="T3"/>
                </a:cxn>
                <a:cxn ang="T8">
                  <a:pos x="T4" y="T5"/>
                </a:cxn>
              </a:cxnLst>
              <a:rect l="0" t="0" r="r" b="b"/>
              <a:pathLst>
                <a:path w="7340600" h="1003410">
                  <a:moveTo>
                    <a:pt x="0" y="50800"/>
                  </a:moveTo>
                  <a:cubicBezTo>
                    <a:pt x="1242483" y="531283"/>
                    <a:pt x="2484967" y="1011767"/>
                    <a:pt x="3708400" y="1003300"/>
                  </a:cubicBezTo>
                  <a:cubicBezTo>
                    <a:pt x="4931833" y="994833"/>
                    <a:pt x="6136216" y="497416"/>
                    <a:pt x="7340600" y="0"/>
                  </a:cubicBezTo>
                </a:path>
              </a:pathLst>
            </a:custGeom>
            <a:noFill/>
            <a:ln w="50800" cap="sq">
              <a:solidFill>
                <a:schemeClr val="tx1"/>
              </a:solidFill>
              <a:round/>
              <a:headEnd type="none" w="med" len="med"/>
              <a:tailEnd type="triangle" w="lg" len="lg"/>
            </a:ln>
            <a:extLst>
              <a:ext uri="{909E8E84-426E-40DD-AFC4-6F175D3DCCD1}">
                <a14:hiddenFill xmlns:a14="http://schemas.microsoft.com/office/drawing/2010/main">
                  <a:solidFill>
                    <a:srgbClr val="FFFFFF"/>
                  </a:solidFill>
                </a14:hiddenFill>
              </a:ext>
            </a:extLst>
          </p:spPr>
          <p:txBody>
            <a:bodyPr/>
            <a:lstStyle/>
            <a:p>
              <a:endParaRPr lang="en-US" sz="5600" dirty="0"/>
            </a:p>
          </p:txBody>
        </p:sp>
        <p:grpSp>
          <p:nvGrpSpPr>
            <p:cNvPr id="200" name="Group 199"/>
            <p:cNvGrpSpPr/>
            <p:nvPr/>
          </p:nvGrpSpPr>
          <p:grpSpPr>
            <a:xfrm>
              <a:off x="14173200" y="7924800"/>
              <a:ext cx="10085091" cy="5363117"/>
              <a:chOff x="1125439" y="1813954"/>
              <a:chExt cx="5825292" cy="2872734"/>
            </a:xfrm>
          </p:grpSpPr>
          <p:grpSp>
            <p:nvGrpSpPr>
              <p:cNvPr id="201" name="Group 200"/>
              <p:cNvGrpSpPr/>
              <p:nvPr/>
            </p:nvGrpSpPr>
            <p:grpSpPr>
              <a:xfrm>
                <a:off x="1125439" y="1858627"/>
                <a:ext cx="5825292" cy="2828061"/>
                <a:chOff x="1487904" y="1992318"/>
                <a:chExt cx="5825292" cy="2828061"/>
              </a:xfrm>
            </p:grpSpPr>
            <p:pic>
              <p:nvPicPr>
                <p:cNvPr id="203" name="Picture 202"/>
                <p:cNvPicPr>
                  <a:picLocks noChangeAspect="1"/>
                </p:cNvPicPr>
                <p:nvPr/>
              </p:nvPicPr>
              <p:blipFill>
                <a:blip r:embed="rId9"/>
                <a:stretch>
                  <a:fillRect/>
                </a:stretch>
              </p:blipFill>
              <p:spPr>
                <a:xfrm>
                  <a:off x="1487904" y="1992318"/>
                  <a:ext cx="5825292" cy="2313232"/>
                </a:xfrm>
                <a:prstGeom prst="rect">
                  <a:avLst/>
                </a:prstGeom>
              </p:spPr>
            </p:pic>
            <p:pic>
              <p:nvPicPr>
                <p:cNvPr id="204" name="Picture 203"/>
                <p:cNvPicPr>
                  <a:picLocks noChangeAspect="1"/>
                </p:cNvPicPr>
                <p:nvPr/>
              </p:nvPicPr>
              <p:blipFill>
                <a:blip r:embed="rId10"/>
                <a:stretch>
                  <a:fillRect/>
                </a:stretch>
              </p:blipFill>
              <p:spPr>
                <a:xfrm>
                  <a:off x="1669034" y="4282592"/>
                  <a:ext cx="2403237" cy="537787"/>
                </a:xfrm>
                <a:prstGeom prst="rect">
                  <a:avLst/>
                </a:prstGeom>
              </p:spPr>
            </p:pic>
          </p:grpSp>
          <p:pic>
            <p:nvPicPr>
              <p:cNvPr id="202" name="Picture 201"/>
              <p:cNvPicPr>
                <a:picLocks noChangeAspect="1"/>
              </p:cNvPicPr>
              <p:nvPr/>
            </p:nvPicPr>
            <p:blipFill>
              <a:blip r:embed="rId11"/>
              <a:stretch>
                <a:fillRect/>
              </a:stretch>
            </p:blipFill>
            <p:spPr>
              <a:xfrm>
                <a:off x="4912775" y="1813954"/>
                <a:ext cx="2012092" cy="520988"/>
              </a:xfrm>
              <a:prstGeom prst="rect">
                <a:avLst/>
              </a:prstGeom>
            </p:spPr>
          </p:pic>
        </p:grpSp>
        <p:sp>
          <p:nvSpPr>
            <p:cNvPr id="210" name="Rectangle 209"/>
            <p:cNvSpPr/>
            <p:nvPr/>
          </p:nvSpPr>
          <p:spPr>
            <a:xfrm>
              <a:off x="19410048" y="9217218"/>
              <a:ext cx="9172246" cy="1569660"/>
            </a:xfrm>
            <a:prstGeom prst="rect">
              <a:avLst/>
            </a:prstGeom>
          </p:spPr>
          <p:txBody>
            <a:bodyPr wrap="square">
              <a:spAutoFit/>
            </a:bodyPr>
            <a:lstStyle/>
            <a:p>
              <a:pPr defTabSz="914306"/>
              <a:r>
                <a:rPr lang="en-US" sz="2400" dirty="0" smtClean="0">
                  <a:solidFill>
                    <a:srgbClr val="242424"/>
                  </a:solidFill>
                  <a:ea typeface="Calibri" charset="0"/>
                  <a:cs typeface="Calibri" charset="0"/>
                </a:rPr>
                <a:t>where </a:t>
              </a:r>
              <a:r>
                <a:rPr lang="en-US" sz="2400" i="1" dirty="0" smtClean="0">
                  <a:solidFill>
                    <a:srgbClr val="242424"/>
                  </a:solidFill>
                  <a:ea typeface="Calibri" charset="0"/>
                  <a:cs typeface="Calibri" charset="0"/>
                </a:rPr>
                <a:t>s</a:t>
              </a:r>
              <a:r>
                <a:rPr lang="en-US" sz="2400" dirty="0" smtClean="0">
                  <a:solidFill>
                    <a:srgbClr val="242424"/>
                  </a:solidFill>
                  <a:ea typeface="Calibri" charset="0"/>
                  <a:cs typeface="Calibri" charset="0"/>
                </a:rPr>
                <a:t>⃗ is the vector of reaction </a:t>
              </a:r>
              <a:r>
                <a:rPr lang="en-US" sz="2400" dirty="0" err="1" smtClean="0">
                  <a:solidFill>
                    <a:srgbClr val="242424"/>
                  </a:solidFill>
                  <a:ea typeface="Calibri" charset="0"/>
                  <a:cs typeface="Calibri" charset="0"/>
                </a:rPr>
                <a:t>stoichiometries</a:t>
              </a:r>
              <a:r>
                <a:rPr lang="en-US" sz="2400" dirty="0" smtClean="0">
                  <a:solidFill>
                    <a:srgbClr val="242424"/>
                  </a:solidFill>
                  <a:ea typeface="Calibri" charset="0"/>
                  <a:cs typeface="Calibri" charset="0"/>
                </a:rPr>
                <a:t> which would be replaced by the stoichiometric matrix S for </a:t>
              </a:r>
              <a:r>
                <a:rPr lang="en-US" sz="2400" dirty="0" smtClean="0">
                  <a:solidFill>
                    <a:srgbClr val="242424"/>
                  </a:solidFill>
                  <a:ea typeface="Calibri" charset="0"/>
                  <a:cs typeface="Calibri" charset="0"/>
                </a:rPr>
                <a:t>the metabolic </a:t>
              </a:r>
              <a:r>
                <a:rPr lang="en-US" sz="2400" dirty="0" smtClean="0">
                  <a:solidFill>
                    <a:srgbClr val="242424"/>
                  </a:solidFill>
                  <a:ea typeface="Calibri" charset="0"/>
                  <a:cs typeface="Calibri" charset="0"/>
                </a:rPr>
                <a:t>reaction network, </a:t>
              </a:r>
              <a:r>
                <a:rPr lang="en-US" sz="2400" i="1" dirty="0" smtClean="0">
                  <a:solidFill>
                    <a:srgbClr val="242424"/>
                  </a:solidFill>
                  <a:ea typeface="Calibri" charset="0"/>
                  <a:cs typeface="Calibri" charset="0"/>
                </a:rPr>
                <a:t>μ</a:t>
              </a:r>
              <a:r>
                <a:rPr lang="en-US" sz="2400" dirty="0" smtClean="0">
                  <a:solidFill>
                    <a:srgbClr val="242424"/>
                  </a:solidFill>
                  <a:ea typeface="Calibri" charset="0"/>
                  <a:cs typeface="Calibri" charset="0"/>
                </a:rPr>
                <a:t>⃗</a:t>
              </a:r>
              <a:r>
                <a:rPr lang="en-US" sz="2400" baseline="30000" dirty="0" smtClean="0">
                  <a:solidFill>
                    <a:srgbClr val="242424"/>
                  </a:solidFill>
                  <a:ea typeface="Calibri" charset="0"/>
                  <a:cs typeface="Calibri" charset="0"/>
                </a:rPr>
                <a:t>0</a:t>
              </a:r>
              <a:r>
                <a:rPr lang="en-US" sz="2400" dirty="0" smtClean="0">
                  <a:solidFill>
                    <a:srgbClr val="242424"/>
                  </a:solidFill>
                  <a:ea typeface="Calibri" charset="0"/>
                  <a:cs typeface="Calibri" charset="0"/>
                </a:rPr>
                <a:t> is the vector of standard chemical potentials, and log </a:t>
              </a:r>
              <a:r>
                <a:rPr lang="en-US" sz="2400" i="1" dirty="0" smtClean="0">
                  <a:solidFill>
                    <a:srgbClr val="242424"/>
                  </a:solidFill>
                  <a:ea typeface="Calibri" charset="0"/>
                  <a:cs typeface="Calibri" charset="0"/>
                </a:rPr>
                <a:t>c</a:t>
              </a:r>
              <a:r>
                <a:rPr lang="en-US" sz="2400" dirty="0" smtClean="0">
                  <a:solidFill>
                    <a:srgbClr val="242424"/>
                  </a:solidFill>
                  <a:ea typeface="Calibri" charset="0"/>
                  <a:cs typeface="Calibri" charset="0"/>
                </a:rPr>
                <a:t>⃗ is the vector of log metabolite concentrations. </a:t>
              </a:r>
              <a:endParaRPr lang="en-US" sz="2400" dirty="0">
                <a:solidFill>
                  <a:srgbClr val="242424"/>
                </a:solidFill>
                <a:ea typeface="Calibri" charset="0"/>
                <a:cs typeface="Calibri" charset="0"/>
              </a:endParaRPr>
            </a:p>
          </p:txBody>
        </p:sp>
        <p:sp>
          <p:nvSpPr>
            <p:cNvPr id="230" name="TextBox 229"/>
            <p:cNvSpPr txBox="1"/>
            <p:nvPr/>
          </p:nvSpPr>
          <p:spPr>
            <a:xfrm>
              <a:off x="20651576" y="12221185"/>
              <a:ext cx="7164273" cy="830997"/>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r>
                <a:rPr lang="en-US" sz="2400" dirty="0" smtClean="0">
                  <a:solidFill>
                    <a:schemeClr val="bg1"/>
                  </a:solidFill>
                </a:rPr>
                <a:t>This </a:t>
              </a:r>
              <a:r>
                <a:rPr lang="en-US" sz="2400" dirty="0">
                  <a:solidFill>
                    <a:schemeClr val="bg1"/>
                  </a:solidFill>
                </a:rPr>
                <a:t>equality constraint is not affine, so any optimization </a:t>
              </a:r>
              <a:r>
                <a:rPr lang="en-US" sz="2400" dirty="0" smtClean="0">
                  <a:solidFill>
                    <a:schemeClr val="bg1"/>
                  </a:solidFill>
                </a:rPr>
                <a:t>problem will </a:t>
              </a:r>
              <a:r>
                <a:rPr lang="en-US" sz="2400" dirty="0">
                  <a:solidFill>
                    <a:schemeClr val="bg1"/>
                  </a:solidFill>
                </a:rPr>
                <a:t>not be convex</a:t>
              </a:r>
              <a:r>
                <a:rPr lang="en-US" sz="2400" dirty="0" smtClean="0">
                  <a:solidFill>
                    <a:schemeClr val="accent2"/>
                  </a:solidFill>
                </a:rPr>
                <a:t>.</a:t>
              </a:r>
              <a:endParaRPr lang="en-US" sz="2400" dirty="0">
                <a:solidFill>
                  <a:schemeClr val="accent2"/>
                </a:solidFill>
              </a:endParaRPr>
            </a:p>
          </p:txBody>
        </p:sp>
      </p:grpSp>
      <p:grpSp>
        <p:nvGrpSpPr>
          <p:cNvPr id="20" name="Group 19"/>
          <p:cNvGrpSpPr/>
          <p:nvPr/>
        </p:nvGrpSpPr>
        <p:grpSpPr>
          <a:xfrm>
            <a:off x="21644788" y="18364200"/>
            <a:ext cx="6538638" cy="4191082"/>
            <a:chOff x="21028954" y="13212963"/>
            <a:chExt cx="6538638" cy="4191082"/>
          </a:xfrm>
        </p:grpSpPr>
        <p:pic>
          <p:nvPicPr>
            <p:cNvPr id="233" name="Picture 232"/>
            <p:cNvPicPr>
              <a:picLocks noChangeAspect="1"/>
            </p:cNvPicPr>
            <p:nvPr/>
          </p:nvPicPr>
          <p:blipFill>
            <a:blip r:embed="rId12"/>
            <a:stretch>
              <a:fillRect/>
            </a:stretch>
          </p:blipFill>
          <p:spPr>
            <a:xfrm>
              <a:off x="22328311" y="13974963"/>
              <a:ext cx="3939923" cy="1675057"/>
            </a:xfrm>
            <a:prstGeom prst="rect">
              <a:avLst/>
            </a:prstGeom>
          </p:spPr>
        </p:pic>
        <p:pic>
          <p:nvPicPr>
            <p:cNvPr id="241" name="Picture 240"/>
            <p:cNvPicPr>
              <a:picLocks noChangeAspect="1"/>
            </p:cNvPicPr>
            <p:nvPr/>
          </p:nvPicPr>
          <p:blipFill>
            <a:blip r:embed="rId13"/>
            <a:stretch>
              <a:fillRect/>
            </a:stretch>
          </p:blipFill>
          <p:spPr>
            <a:xfrm>
              <a:off x="22687569" y="16565763"/>
              <a:ext cx="4064399" cy="838282"/>
            </a:xfrm>
            <a:prstGeom prst="rect">
              <a:avLst/>
            </a:prstGeom>
          </p:spPr>
        </p:pic>
        <p:sp>
          <p:nvSpPr>
            <p:cNvPr id="242" name="Rectangle 241"/>
            <p:cNvSpPr/>
            <p:nvPr/>
          </p:nvSpPr>
          <p:spPr>
            <a:xfrm>
              <a:off x="21212033" y="15651363"/>
              <a:ext cx="6082487" cy="800219"/>
            </a:xfrm>
            <a:prstGeom prst="rect">
              <a:avLst/>
            </a:prstGeom>
          </p:spPr>
          <p:txBody>
            <a:bodyPr wrap="square">
              <a:spAutoFit/>
            </a:bodyPr>
            <a:lstStyle/>
            <a:p>
              <a:pPr defTabSz="914306"/>
              <a:r>
                <a:rPr lang="en-US" sz="2300" dirty="0" smtClean="0">
                  <a:solidFill>
                    <a:srgbClr val="242424"/>
                  </a:solidFill>
                  <a:ea typeface="Calibri" charset="0"/>
                  <a:cs typeface="Calibri" charset="0"/>
                </a:rPr>
                <a:t>A measure of the evenness of the chemical activities is the entropy which is defined as:  </a:t>
              </a:r>
              <a:endParaRPr lang="en-US" sz="2300" dirty="0">
                <a:solidFill>
                  <a:srgbClr val="242424"/>
                </a:solidFill>
                <a:ea typeface="Calibri" charset="0"/>
                <a:cs typeface="Calibri" charset="0"/>
              </a:endParaRPr>
            </a:p>
          </p:txBody>
        </p:sp>
        <p:sp>
          <p:nvSpPr>
            <p:cNvPr id="243" name="Rectangle 242"/>
            <p:cNvSpPr/>
            <p:nvPr/>
          </p:nvSpPr>
          <p:spPr>
            <a:xfrm>
              <a:off x="21028954" y="13212963"/>
              <a:ext cx="6538638" cy="1123384"/>
            </a:xfrm>
            <a:prstGeom prst="rect">
              <a:avLst/>
            </a:prstGeom>
          </p:spPr>
          <p:txBody>
            <a:bodyPr wrap="square">
              <a:spAutoFit/>
            </a:bodyPr>
            <a:lstStyle/>
            <a:p>
              <a:r>
                <a:rPr lang="en-US" sz="2200" dirty="0">
                  <a:latin typeface="Calibri" pitchFamily="34" charset="0"/>
                </a:rPr>
                <a:t>The </a:t>
              </a:r>
              <a:r>
                <a:rPr lang="en-US" sz="2300" dirty="0">
                  <a:latin typeface="Calibri" pitchFamily="34" charset="0"/>
                </a:rPr>
                <a:t>probability</a:t>
              </a:r>
              <a:r>
                <a:rPr lang="en-US" sz="2200" dirty="0">
                  <a:latin typeface="Calibri" pitchFamily="34" charset="0"/>
                </a:rPr>
                <a:t> distribution of chemical activities </a:t>
              </a:r>
              <a:r>
                <a:rPr lang="en-US" sz="2200" dirty="0" smtClean="0">
                  <a:latin typeface="Calibri" pitchFamily="34" charset="0"/>
                </a:rPr>
                <a:t>(𝒂) in </a:t>
              </a:r>
              <a:r>
                <a:rPr lang="en-US" sz="2200" dirty="0">
                  <a:latin typeface="Calibri" pitchFamily="34" charset="0"/>
                </a:rPr>
                <a:t>a metabolic network is the normalized chemical activities: </a:t>
              </a:r>
              <a:endParaRPr lang="en-US" sz="2200" dirty="0"/>
            </a:p>
          </p:txBody>
        </p:sp>
      </p:grpSp>
      <p:grpSp>
        <p:nvGrpSpPr>
          <p:cNvPr id="18" name="Group 17"/>
          <p:cNvGrpSpPr/>
          <p:nvPr/>
        </p:nvGrpSpPr>
        <p:grpSpPr>
          <a:xfrm>
            <a:off x="14236426" y="14706600"/>
            <a:ext cx="13746161" cy="3260060"/>
            <a:chOff x="14246636" y="17920822"/>
            <a:chExt cx="13746161" cy="3260060"/>
          </a:xfrm>
        </p:grpSpPr>
        <p:sp>
          <p:nvSpPr>
            <p:cNvPr id="257" name="TextBox 256"/>
            <p:cNvSpPr txBox="1"/>
            <p:nvPr/>
          </p:nvSpPr>
          <p:spPr>
            <a:xfrm>
              <a:off x="14246636" y="17920822"/>
              <a:ext cx="4432574" cy="461665"/>
            </a:xfrm>
            <a:prstGeom prst="rect">
              <a:avLst/>
            </a:prstGeom>
            <a:noFill/>
          </p:spPr>
          <p:txBody>
            <a:bodyPr wrap="square" rtlCol="0">
              <a:spAutoFit/>
            </a:bodyPr>
            <a:lstStyle/>
            <a:p>
              <a:pPr indent="-457200" algn="just">
                <a:spcBef>
                  <a:spcPts val="600"/>
                </a:spcBef>
                <a:buClr>
                  <a:srgbClr val="C55D09"/>
                </a:buClr>
                <a:buFont typeface="+mj-ea"/>
                <a:buAutoNum type="circleNumDbPlain"/>
                <a:defRPr/>
              </a:pPr>
              <a:r>
                <a:rPr lang="en-US" sz="2400" b="1" dirty="0" smtClean="0"/>
                <a:t> Entropy production: </a:t>
              </a:r>
            </a:p>
          </p:txBody>
        </p:sp>
        <p:sp>
          <p:nvSpPr>
            <p:cNvPr id="245" name="TextBox 244"/>
            <p:cNvSpPr txBox="1"/>
            <p:nvPr/>
          </p:nvSpPr>
          <p:spPr>
            <a:xfrm>
              <a:off x="14259610" y="18911422"/>
              <a:ext cx="6423992" cy="461665"/>
            </a:xfrm>
            <a:prstGeom prst="rect">
              <a:avLst/>
            </a:prstGeom>
            <a:noFill/>
          </p:spPr>
          <p:txBody>
            <a:bodyPr wrap="square" rtlCol="0">
              <a:spAutoFit/>
            </a:bodyPr>
            <a:lstStyle/>
            <a:p>
              <a:pPr indent="-457200" algn="just">
                <a:spcBef>
                  <a:spcPts val="600"/>
                </a:spcBef>
                <a:buClr>
                  <a:srgbClr val="B05308"/>
                </a:buClr>
                <a:buFont typeface="Wingdings" charset="2"/>
                <a:buAutoNum type="circleNumDbPlain" startAt="2"/>
                <a:defRPr/>
              </a:pPr>
              <a:r>
                <a:rPr lang="en-US" sz="2400" b="1" dirty="0" smtClean="0"/>
                <a:t>  Entropy </a:t>
              </a:r>
              <a:r>
                <a:rPr lang="en-US" sz="2400" b="1" dirty="0"/>
                <a:t>production </a:t>
              </a:r>
              <a:r>
                <a:rPr lang="en-US" sz="2400" b="1" dirty="0" smtClean="0"/>
                <a:t>rate:</a:t>
              </a:r>
            </a:p>
          </p:txBody>
        </p:sp>
        <p:pic>
          <p:nvPicPr>
            <p:cNvPr id="268" name="Picture 267"/>
            <p:cNvPicPr>
              <a:picLocks noChangeAspect="1"/>
            </p:cNvPicPr>
            <p:nvPr/>
          </p:nvPicPr>
          <p:blipFill>
            <a:blip r:embed="rId14"/>
            <a:stretch>
              <a:fillRect/>
            </a:stretch>
          </p:blipFill>
          <p:spPr>
            <a:xfrm>
              <a:off x="18021861" y="18149422"/>
              <a:ext cx="9181539" cy="871468"/>
            </a:xfrm>
            <a:prstGeom prst="rect">
              <a:avLst/>
            </a:prstGeom>
          </p:spPr>
        </p:pic>
        <p:pic>
          <p:nvPicPr>
            <p:cNvPr id="272" name="Picture 271"/>
            <p:cNvPicPr>
              <a:picLocks noChangeAspect="1"/>
            </p:cNvPicPr>
            <p:nvPr/>
          </p:nvPicPr>
          <p:blipFill>
            <a:blip r:embed="rId15"/>
            <a:stretch>
              <a:fillRect/>
            </a:stretch>
          </p:blipFill>
          <p:spPr>
            <a:xfrm>
              <a:off x="15369003" y="19440705"/>
              <a:ext cx="12623794" cy="818500"/>
            </a:xfrm>
            <a:prstGeom prst="rect">
              <a:avLst/>
            </a:prstGeom>
          </p:spPr>
        </p:pic>
        <p:pic>
          <p:nvPicPr>
            <p:cNvPr id="273" name="Picture 272"/>
            <p:cNvPicPr>
              <a:picLocks noChangeAspect="1"/>
            </p:cNvPicPr>
            <p:nvPr/>
          </p:nvPicPr>
          <p:blipFill>
            <a:blip r:embed="rId16"/>
            <a:stretch>
              <a:fillRect/>
            </a:stretch>
          </p:blipFill>
          <p:spPr>
            <a:xfrm>
              <a:off x="15343243" y="20356392"/>
              <a:ext cx="12525901" cy="824490"/>
            </a:xfrm>
            <a:prstGeom prst="rect">
              <a:avLst/>
            </a:prstGeom>
          </p:spPr>
        </p:pic>
      </p:grpSp>
      <p:pic>
        <p:nvPicPr>
          <p:cNvPr id="309" name="Picture 308"/>
          <p:cNvPicPr>
            <a:picLocks noChangeAspect="1"/>
          </p:cNvPicPr>
          <p:nvPr/>
        </p:nvPicPr>
        <p:blipFill>
          <a:blip r:embed="rId17"/>
          <a:stretch>
            <a:fillRect/>
          </a:stretch>
        </p:blipFill>
        <p:spPr>
          <a:xfrm>
            <a:off x="14055850" y="17907000"/>
            <a:ext cx="7360338" cy="2934512"/>
          </a:xfrm>
          <a:prstGeom prst="rect">
            <a:avLst/>
          </a:prstGeom>
        </p:spPr>
      </p:pic>
      <p:grpSp>
        <p:nvGrpSpPr>
          <p:cNvPr id="310" name="Group 309"/>
          <p:cNvGrpSpPr/>
          <p:nvPr/>
        </p:nvGrpSpPr>
        <p:grpSpPr>
          <a:xfrm>
            <a:off x="21935557" y="24058205"/>
            <a:ext cx="6563243" cy="5671701"/>
            <a:chOff x="-2111482" y="-1355690"/>
            <a:chExt cx="4657449" cy="3840253"/>
          </a:xfrm>
        </p:grpSpPr>
        <p:pic>
          <p:nvPicPr>
            <p:cNvPr id="311" name="Picture 310"/>
            <p:cNvPicPr>
              <a:picLocks noChangeAspect="1"/>
            </p:cNvPicPr>
            <p:nvPr/>
          </p:nvPicPr>
          <p:blipFill>
            <a:blip r:embed="rId18">
              <a:extLst>
                <a:ext uri="{28A0092B-C50C-407E-A947-70E740481C1C}">
                  <a14:useLocalDpi xmlns:a14="http://schemas.microsoft.com/office/drawing/2010/main" val="0"/>
                </a:ext>
              </a:extLst>
            </a:blip>
            <a:stretch>
              <a:fillRect/>
            </a:stretch>
          </p:blipFill>
          <p:spPr bwMode="auto">
            <a:xfrm>
              <a:off x="-2111482" y="-1355690"/>
              <a:ext cx="4657449" cy="3025413"/>
            </a:xfrm>
            <a:prstGeom prst="rect">
              <a:avLst/>
            </a:prstGeom>
            <a:noFill/>
            <a:ln>
              <a:noFill/>
            </a:ln>
            <a:extLst>
              <a:ext uri="{53640926-AAD7-44D8-BBD7-CCE9431645EC}">
                <a14:shadowObscured xmlns:a14="http://schemas.microsoft.com/office/drawing/2010/main"/>
              </a:ext>
            </a:extLst>
          </p:spPr>
        </p:pic>
        <p:sp>
          <p:nvSpPr>
            <p:cNvPr id="312" name="Text Box 1"/>
            <p:cNvSpPr txBox="1"/>
            <p:nvPr/>
          </p:nvSpPr>
          <p:spPr>
            <a:xfrm>
              <a:off x="-2042540" y="1650993"/>
              <a:ext cx="4426287" cy="833570"/>
            </a:xfrm>
            <a:prstGeom prst="rect">
              <a:avLst/>
            </a:prstGeom>
            <a:solidFill>
              <a:prstClr val="white"/>
            </a:solidFill>
            <a:ln>
              <a:noFill/>
            </a:ln>
            <a:effectLst/>
          </p:spPr>
          <p:txBody>
            <a:bodyPr rot="0" spcFirstLastPara="0" vert="horz" wrap="square" lIns="0" tIns="0" rIns="0" bIns="0" numCol="1" spcCol="0" rtlCol="0" fromWordArt="0" anchor="t" anchorCtr="0" forceAA="0" compatLnSpc="1">
              <a:prstTxWarp prst="textNoShape">
                <a:avLst/>
              </a:prstTxWarp>
              <a:spAutoFit/>
            </a:bodyPr>
            <a:lstStyle/>
            <a:p>
              <a:pPr marL="0" marR="0" algn="just">
                <a:spcBef>
                  <a:spcPts val="0"/>
                </a:spcBef>
                <a:spcAft>
                  <a:spcPts val="0"/>
                </a:spcAft>
              </a:pPr>
              <a:r>
                <a:rPr lang="en-US" sz="2000" b="1" dirty="0" smtClean="0">
                  <a:effectLst/>
                  <a:latin typeface="Calibri" charset="0"/>
                  <a:ea typeface="Calibri" charset="0"/>
                  <a:cs typeface="Calibri" charset="0"/>
                </a:rPr>
                <a:t>Figure 1. </a:t>
              </a:r>
              <a:r>
                <a:rPr lang="en-US" sz="2000" b="0" dirty="0" smtClean="0">
                  <a:effectLst/>
                  <a:latin typeface="Calibri" charset="0"/>
                  <a:ea typeface="Calibri" charset="0"/>
                  <a:cs typeface="Calibri" charset="0"/>
                </a:rPr>
                <a:t>ABC </a:t>
              </a:r>
              <a:r>
                <a:rPr lang="en-US" sz="2000" b="0" dirty="0">
                  <a:effectLst/>
                  <a:latin typeface="Calibri" charset="0"/>
                  <a:ea typeface="Calibri" charset="0"/>
                  <a:cs typeface="Calibri" charset="0"/>
                </a:rPr>
                <a:t>metabolic network model. The chemical reactions involved in this model including uptake and efflux reactions can be represented as stoichiometric matrix of dimension M (chemical species) x </a:t>
              </a:r>
              <a:r>
                <a:rPr lang="en-US" sz="2000" b="0" dirty="0" smtClean="0">
                  <a:effectLst/>
                  <a:latin typeface="Calibri" charset="0"/>
                  <a:ea typeface="Calibri" charset="0"/>
                  <a:cs typeface="Calibri" charset="0"/>
                </a:rPr>
                <a:t>N </a:t>
              </a:r>
              <a:r>
                <a:rPr lang="en-US" sz="2000" b="0" dirty="0">
                  <a:effectLst/>
                  <a:latin typeface="Calibri" charset="0"/>
                  <a:ea typeface="Calibri" charset="0"/>
                  <a:cs typeface="Calibri" charset="0"/>
                </a:rPr>
                <a:t>(chemical reactions).  </a:t>
              </a:r>
              <a:endParaRPr lang="en-US" sz="2000" b="1" dirty="0">
                <a:effectLst/>
                <a:latin typeface="Calibri" charset="0"/>
                <a:ea typeface="Calibri" charset="0"/>
                <a:cs typeface="Calibri" charset="0"/>
              </a:endParaRPr>
            </a:p>
          </p:txBody>
        </p:sp>
      </p:grpSp>
      <p:pic>
        <p:nvPicPr>
          <p:cNvPr id="316" name="Content Placeholder 4"/>
          <p:cNvPicPr>
            <a:picLocks noChangeAspect="1"/>
          </p:cNvPicPr>
          <p:nvPr/>
        </p:nvPicPr>
        <p:blipFill rotWithShape="1">
          <a:blip r:embed="rId19">
            <a:extLst>
              <a:ext uri="{28A0092B-C50C-407E-A947-70E740481C1C}">
                <a14:useLocalDpi xmlns:a14="http://schemas.microsoft.com/office/drawing/2010/main" val="0"/>
              </a:ext>
            </a:extLst>
          </a:blip>
          <a:srcRect l="27729" t="2915" r="6833" b="11210"/>
          <a:stretch/>
        </p:blipFill>
        <p:spPr>
          <a:xfrm>
            <a:off x="36099301" y="7656946"/>
            <a:ext cx="6305461" cy="5045573"/>
          </a:xfrm>
          <a:prstGeom prst="rect">
            <a:avLst/>
          </a:prstGeom>
        </p:spPr>
      </p:pic>
      <p:pic>
        <p:nvPicPr>
          <p:cNvPr id="340" name="Picture 339"/>
          <p:cNvPicPr>
            <a:picLocks noChangeAspect="1"/>
          </p:cNvPicPr>
          <p:nvPr/>
        </p:nvPicPr>
        <p:blipFill rotWithShape="1">
          <a:blip r:embed="rId20">
            <a:extLst>
              <a:ext uri="{28A0092B-C50C-407E-A947-70E740481C1C}">
                <a14:useLocalDpi xmlns:a14="http://schemas.microsoft.com/office/drawing/2010/main" val="0"/>
              </a:ext>
            </a:extLst>
          </a:blip>
          <a:srcRect l="28100" t="3719" r="8333" b="11657"/>
          <a:stretch/>
        </p:blipFill>
        <p:spPr>
          <a:xfrm>
            <a:off x="29132962" y="7696200"/>
            <a:ext cx="6021326" cy="4887789"/>
          </a:xfrm>
          <a:prstGeom prst="rect">
            <a:avLst/>
          </a:prstGeom>
        </p:spPr>
      </p:pic>
      <p:sp>
        <p:nvSpPr>
          <p:cNvPr id="342" name="TextBox 341"/>
          <p:cNvSpPr txBox="1"/>
          <p:nvPr/>
        </p:nvSpPr>
        <p:spPr>
          <a:xfrm>
            <a:off x="28956001" y="6595702"/>
            <a:ext cx="6191698" cy="954107"/>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2800" dirty="0">
                <a:solidFill>
                  <a:schemeClr val="bg1"/>
                </a:solidFill>
              </a:rPr>
              <a:t>Entropy production view:</a:t>
            </a:r>
          </a:p>
          <a:p>
            <a:pPr algn="ctr"/>
            <a:r>
              <a:rPr lang="en-US" sz="2800" dirty="0">
                <a:solidFill>
                  <a:schemeClr val="bg1"/>
                </a:solidFill>
              </a:rPr>
              <a:t>Entropy of thermodynamic driving force</a:t>
            </a:r>
            <a:endParaRPr lang="en-US" sz="2800" dirty="0">
              <a:solidFill>
                <a:schemeClr val="accent2"/>
              </a:solidFill>
            </a:endParaRPr>
          </a:p>
        </p:txBody>
      </p:sp>
      <p:sp>
        <p:nvSpPr>
          <p:cNvPr id="343" name="TextBox 342"/>
          <p:cNvSpPr txBox="1"/>
          <p:nvPr/>
        </p:nvSpPr>
        <p:spPr>
          <a:xfrm>
            <a:off x="36099302" y="6581639"/>
            <a:ext cx="6191698" cy="1015663"/>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3000" dirty="0">
                <a:solidFill>
                  <a:schemeClr val="bg1"/>
                </a:solidFill>
              </a:rPr>
              <a:t>Entropy production rate view:</a:t>
            </a:r>
          </a:p>
          <a:p>
            <a:pPr algn="ctr"/>
            <a:r>
              <a:rPr lang="en-US" sz="3000" dirty="0">
                <a:solidFill>
                  <a:schemeClr val="bg1"/>
                </a:solidFill>
              </a:rPr>
              <a:t>Growth rate * entropy </a:t>
            </a:r>
            <a:r>
              <a:rPr lang="en-US" sz="3000" dirty="0" smtClean="0">
                <a:solidFill>
                  <a:schemeClr val="bg1"/>
                </a:solidFill>
              </a:rPr>
              <a:t>production</a:t>
            </a:r>
            <a:endParaRPr lang="en-US" sz="3000" dirty="0">
              <a:solidFill>
                <a:schemeClr val="accent2"/>
              </a:solidFill>
            </a:endParaRPr>
          </a:p>
        </p:txBody>
      </p:sp>
      <p:pic>
        <p:nvPicPr>
          <p:cNvPr id="114" name="Content Placeholder 4"/>
          <p:cNvPicPr>
            <a:picLocks noChangeAspect="1"/>
          </p:cNvPicPr>
          <p:nvPr/>
        </p:nvPicPr>
        <p:blipFill rotWithShape="1">
          <a:blip r:embed="rId21">
            <a:extLst>
              <a:ext uri="{28A0092B-C50C-407E-A947-70E740481C1C}">
                <a14:useLocalDpi xmlns:a14="http://schemas.microsoft.com/office/drawing/2010/main" val="0"/>
              </a:ext>
            </a:extLst>
          </a:blip>
          <a:srcRect l="28104" t="3728" r="10264" b="10800"/>
          <a:stretch/>
        </p:blipFill>
        <p:spPr>
          <a:xfrm>
            <a:off x="36037269" y="13773693"/>
            <a:ext cx="5908280" cy="4996091"/>
          </a:xfrm>
          <a:prstGeom prst="rect">
            <a:avLst/>
          </a:prstGeom>
        </p:spPr>
      </p:pic>
      <p:pic>
        <p:nvPicPr>
          <p:cNvPr id="115" name="Picture 114"/>
          <p:cNvPicPr>
            <a:picLocks noChangeAspect="1"/>
          </p:cNvPicPr>
          <p:nvPr/>
        </p:nvPicPr>
        <p:blipFill rotWithShape="1">
          <a:blip r:embed="rId22">
            <a:extLst>
              <a:ext uri="{28A0092B-C50C-407E-A947-70E740481C1C}">
                <a14:useLocalDpi xmlns:a14="http://schemas.microsoft.com/office/drawing/2010/main" val="0"/>
              </a:ext>
            </a:extLst>
          </a:blip>
          <a:srcRect l="26798" t="3568" r="10793" b="11100"/>
          <a:stretch/>
        </p:blipFill>
        <p:spPr>
          <a:xfrm>
            <a:off x="28914055" y="13716000"/>
            <a:ext cx="6061745" cy="5053784"/>
          </a:xfrm>
          <a:prstGeom prst="rect">
            <a:avLst/>
          </a:prstGeom>
        </p:spPr>
      </p:pic>
      <p:sp>
        <p:nvSpPr>
          <p:cNvPr id="116" name="TextBox 115"/>
          <p:cNvSpPr txBox="1"/>
          <p:nvPr/>
        </p:nvSpPr>
        <p:spPr>
          <a:xfrm>
            <a:off x="28803600" y="12714583"/>
            <a:ext cx="6191698" cy="1015663"/>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3000" dirty="0">
                <a:solidFill>
                  <a:schemeClr val="bg1"/>
                </a:solidFill>
              </a:rPr>
              <a:t>Energy view:</a:t>
            </a:r>
          </a:p>
          <a:p>
            <a:pPr algn="ctr"/>
            <a:r>
              <a:rPr lang="en-US" sz="3000" dirty="0">
                <a:solidFill>
                  <a:schemeClr val="bg1"/>
                </a:solidFill>
              </a:rPr>
              <a:t>Chemical potentials and Delta G </a:t>
            </a:r>
            <a:endParaRPr lang="en-US" sz="3000" dirty="0">
              <a:solidFill>
                <a:schemeClr val="accent2"/>
              </a:solidFill>
            </a:endParaRPr>
          </a:p>
        </p:txBody>
      </p:sp>
      <p:sp>
        <p:nvSpPr>
          <p:cNvPr id="117" name="TextBox 116"/>
          <p:cNvSpPr txBox="1"/>
          <p:nvPr/>
        </p:nvSpPr>
        <p:spPr>
          <a:xfrm>
            <a:off x="35946901" y="12700520"/>
            <a:ext cx="6191698" cy="1015663"/>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sz="3000" dirty="0">
                <a:solidFill>
                  <a:schemeClr val="bg1"/>
                </a:solidFill>
              </a:rPr>
              <a:t>Material view:</a:t>
            </a:r>
          </a:p>
          <a:p>
            <a:pPr algn="ctr"/>
            <a:r>
              <a:rPr lang="en-US" sz="3000" dirty="0">
                <a:solidFill>
                  <a:schemeClr val="bg1"/>
                </a:solidFill>
              </a:rPr>
              <a:t>Log concentrations and fluxes</a:t>
            </a:r>
            <a:endParaRPr lang="en-US" sz="3000" dirty="0">
              <a:solidFill>
                <a:schemeClr val="accent2"/>
              </a:solidFill>
            </a:endParaRPr>
          </a:p>
        </p:txBody>
      </p:sp>
      <p:pic>
        <p:nvPicPr>
          <p:cNvPr id="120" name="Picture 119"/>
          <p:cNvPicPr>
            <a:picLocks noChangeAspect="1"/>
          </p:cNvPicPr>
          <p:nvPr/>
        </p:nvPicPr>
        <p:blipFill rotWithShape="1">
          <a:blip r:embed="rId23">
            <a:extLst>
              <a:ext uri="{28A0092B-C50C-407E-A947-70E740481C1C}">
                <a14:useLocalDpi xmlns:a14="http://schemas.microsoft.com/office/drawing/2010/main" val="0"/>
              </a:ext>
            </a:extLst>
          </a:blip>
          <a:srcRect t="3635" r="8510"/>
          <a:stretch/>
        </p:blipFill>
        <p:spPr>
          <a:xfrm>
            <a:off x="29145854" y="21180552"/>
            <a:ext cx="6406914" cy="4498848"/>
          </a:xfrm>
          <a:prstGeom prst="rect">
            <a:avLst/>
          </a:prstGeom>
        </p:spPr>
      </p:pic>
      <p:pic>
        <p:nvPicPr>
          <p:cNvPr id="7" name="Picture 6"/>
          <p:cNvPicPr>
            <a:picLocks noChangeAspect="1"/>
          </p:cNvPicPr>
          <p:nvPr/>
        </p:nvPicPr>
        <p:blipFill>
          <a:blip r:embed="rId24"/>
          <a:stretch>
            <a:fillRect/>
          </a:stretch>
        </p:blipFill>
        <p:spPr>
          <a:xfrm>
            <a:off x="15089225" y="28696269"/>
            <a:ext cx="5797918" cy="1080521"/>
          </a:xfrm>
          <a:prstGeom prst="rect">
            <a:avLst/>
          </a:prstGeom>
        </p:spPr>
      </p:pic>
      <p:sp>
        <p:nvSpPr>
          <p:cNvPr id="8" name="TextBox 7"/>
          <p:cNvSpPr txBox="1"/>
          <p:nvPr/>
        </p:nvSpPr>
        <p:spPr>
          <a:xfrm>
            <a:off x="14018348" y="28418135"/>
            <a:ext cx="1371600" cy="461665"/>
          </a:xfrm>
          <a:prstGeom prst="rect">
            <a:avLst/>
          </a:prstGeom>
          <a:noFill/>
        </p:spPr>
        <p:txBody>
          <a:bodyPr wrap="square" rtlCol="0">
            <a:spAutoFit/>
          </a:bodyPr>
          <a:lstStyle/>
          <a:p>
            <a:r>
              <a:rPr lang="en-US" sz="2400" smtClean="0">
                <a:solidFill>
                  <a:schemeClr val="tx1">
                    <a:lumMod val="85000"/>
                    <a:lumOff val="15000"/>
                  </a:schemeClr>
                </a:solidFill>
                <a:latin typeface="Arial Hebrew" charset="-79"/>
                <a:ea typeface="Arial Hebrew" charset="-79"/>
                <a:cs typeface="Arial Hebrew" charset="-79"/>
              </a:rPr>
              <a:t>Where</a:t>
            </a:r>
            <a:endParaRPr lang="en-US" sz="2400">
              <a:solidFill>
                <a:schemeClr val="tx1">
                  <a:lumMod val="85000"/>
                  <a:lumOff val="15000"/>
                </a:schemeClr>
              </a:solidFill>
              <a:latin typeface="Arial Hebrew" charset="-79"/>
              <a:ea typeface="Arial Hebrew" charset="-79"/>
              <a:cs typeface="Arial Hebrew" charset="-79"/>
            </a:endParaRPr>
          </a:p>
        </p:txBody>
      </p:sp>
      <p:grpSp>
        <p:nvGrpSpPr>
          <p:cNvPr id="16" name="Group 15"/>
          <p:cNvGrpSpPr/>
          <p:nvPr/>
        </p:nvGrpSpPr>
        <p:grpSpPr>
          <a:xfrm>
            <a:off x="14097000" y="23622000"/>
            <a:ext cx="7561627" cy="4876800"/>
            <a:chOff x="14097000" y="23850600"/>
            <a:chExt cx="7561627" cy="4876800"/>
          </a:xfrm>
        </p:grpSpPr>
        <p:pic>
          <p:nvPicPr>
            <p:cNvPr id="6" name="Picture 5"/>
            <p:cNvPicPr>
              <a:picLocks noChangeAspect="1"/>
            </p:cNvPicPr>
            <p:nvPr/>
          </p:nvPicPr>
          <p:blipFill rotWithShape="1">
            <a:blip r:embed="rId25"/>
            <a:srcRect t="17418"/>
            <a:stretch/>
          </p:blipFill>
          <p:spPr>
            <a:xfrm>
              <a:off x="14097000" y="24755986"/>
              <a:ext cx="7561627" cy="3971414"/>
            </a:xfrm>
            <a:prstGeom prst="rect">
              <a:avLst/>
            </a:prstGeom>
          </p:spPr>
        </p:pic>
        <p:pic>
          <p:nvPicPr>
            <p:cNvPr id="10" name="Picture 9"/>
            <p:cNvPicPr>
              <a:picLocks noChangeAspect="1"/>
            </p:cNvPicPr>
            <p:nvPr/>
          </p:nvPicPr>
          <p:blipFill>
            <a:blip r:embed="rId26"/>
            <a:stretch>
              <a:fillRect/>
            </a:stretch>
          </p:blipFill>
          <p:spPr>
            <a:xfrm>
              <a:off x="14156894" y="23850600"/>
              <a:ext cx="7486894" cy="887774"/>
            </a:xfrm>
            <a:prstGeom prst="rect">
              <a:avLst/>
            </a:prstGeom>
          </p:spPr>
        </p:pic>
      </p:grpSp>
      <p:pic>
        <p:nvPicPr>
          <p:cNvPr id="126" name="Picture 125"/>
          <p:cNvPicPr>
            <a:picLocks noChangeAspect="1"/>
          </p:cNvPicPr>
          <p:nvPr/>
        </p:nvPicPr>
        <p:blipFill rotWithShape="1">
          <a:blip r:embed="rId27">
            <a:extLst>
              <a:ext uri="{28A0092B-C50C-407E-A947-70E740481C1C}">
                <a14:useLocalDpi xmlns:a14="http://schemas.microsoft.com/office/drawing/2010/main" val="0"/>
              </a:ext>
            </a:extLst>
          </a:blip>
          <a:srcRect t="5118" r="8322"/>
          <a:stretch/>
        </p:blipFill>
        <p:spPr>
          <a:xfrm>
            <a:off x="35985095" y="21182892"/>
            <a:ext cx="6516998" cy="4496508"/>
          </a:xfrm>
          <a:prstGeom prst="rect">
            <a:avLst/>
          </a:prstGeom>
        </p:spPr>
      </p:pic>
      <p:sp>
        <p:nvSpPr>
          <p:cNvPr id="129" name="TextBox 58"/>
          <p:cNvSpPr txBox="1"/>
          <p:nvPr/>
        </p:nvSpPr>
        <p:spPr bwMode="auto">
          <a:xfrm>
            <a:off x="28883877" y="26974800"/>
            <a:ext cx="13520885" cy="3085450"/>
          </a:xfrm>
          <a:prstGeom prst="rect">
            <a:avLst/>
          </a:prstGeom>
          <a:ln>
            <a:noFill/>
          </a:ln>
        </p:spPr>
        <p:style>
          <a:lnRef idx="2">
            <a:schemeClr val="accent3"/>
          </a:lnRef>
          <a:fillRef idx="1">
            <a:schemeClr val="lt1"/>
          </a:fillRef>
          <a:effectRef idx="0">
            <a:schemeClr val="accent3"/>
          </a:effectRef>
          <a:fontRef idx="minor">
            <a:schemeClr val="dk1"/>
          </a:fontRef>
        </p:style>
        <p:txBody>
          <a:bodyPr wrap="square" lIns="160011" tIns="80005" rIns="160011" bIns="80005">
            <a:spAutoFit/>
          </a:bodyPr>
          <a:lstStyle/>
          <a:p>
            <a:pPr lvl="0"/>
            <a:r>
              <a:rPr lang="en-US" sz="3000" b="1" dirty="0" smtClean="0">
                <a:solidFill>
                  <a:srgbClr val="C97A00"/>
                </a:solidFill>
                <a:latin typeface="Calibri" pitchFamily="34" charset="0"/>
              </a:rPr>
              <a:t>References.</a:t>
            </a:r>
            <a:r>
              <a:rPr lang="en-US" sz="3000" dirty="0" smtClean="0">
                <a:latin typeface="Calibri" pitchFamily="34" charset="0"/>
              </a:rPr>
              <a:t> </a:t>
            </a:r>
          </a:p>
          <a:p>
            <a:pPr marL="342900" indent="-342900">
              <a:buFont typeface="+mj-lt"/>
              <a:buAutoNum type="arabicPeriod"/>
            </a:pPr>
            <a:r>
              <a:rPr lang="en-US" sz="1600" dirty="0" smtClean="0"/>
              <a:t>Henry</a:t>
            </a:r>
            <a:r>
              <a:rPr lang="en-US" sz="1600" dirty="0"/>
              <a:t>, C. S., </a:t>
            </a:r>
            <a:r>
              <a:rPr lang="en-US" sz="1600" dirty="0" err="1"/>
              <a:t>Broadbelt</a:t>
            </a:r>
            <a:r>
              <a:rPr lang="en-US" sz="1600" dirty="0"/>
              <a:t>, L. J. &amp; </a:t>
            </a:r>
            <a:r>
              <a:rPr lang="en-US" sz="1600" dirty="0" err="1"/>
              <a:t>Hatzimanikatis</a:t>
            </a:r>
            <a:r>
              <a:rPr lang="en-US" sz="1600" dirty="0"/>
              <a:t>, V. </a:t>
            </a:r>
            <a:r>
              <a:rPr lang="en-US" sz="1600" dirty="0" smtClean="0"/>
              <a:t>(2007) “Thermodynamics-Based </a:t>
            </a:r>
            <a:r>
              <a:rPr lang="en-US" sz="1600" dirty="0"/>
              <a:t>Metabolic Flux </a:t>
            </a:r>
            <a:r>
              <a:rPr lang="en-US" sz="1600" dirty="0" smtClean="0"/>
              <a:t>Analysis.” </a:t>
            </a:r>
            <a:r>
              <a:rPr lang="en-US" sz="1600" i="1" dirty="0" err="1" smtClean="0"/>
              <a:t>Biophys</a:t>
            </a:r>
            <a:r>
              <a:rPr lang="en-US" sz="1600" i="1" dirty="0"/>
              <a:t>. J.</a:t>
            </a:r>
            <a:r>
              <a:rPr lang="en-US" sz="1600" dirty="0"/>
              <a:t> </a:t>
            </a:r>
            <a:r>
              <a:rPr lang="en-US" sz="1600" b="1" dirty="0"/>
              <a:t>92,</a:t>
            </a:r>
            <a:r>
              <a:rPr lang="en-US" sz="1600" dirty="0"/>
              <a:t> </a:t>
            </a:r>
            <a:r>
              <a:rPr lang="en-US" sz="1600" dirty="0" smtClean="0"/>
              <a:t>1792.</a:t>
            </a:r>
            <a:endParaRPr lang="en-US" sz="1600" dirty="0"/>
          </a:p>
          <a:p>
            <a:pPr marL="342900" lvl="0" indent="-342900">
              <a:buFont typeface="+mj-lt"/>
              <a:buAutoNum type="arabicPeriod"/>
            </a:pPr>
            <a:r>
              <a:rPr lang="en-US" sz="1600" dirty="0" smtClean="0">
                <a:latin typeface="Calibri" charset="0"/>
                <a:ea typeface="Calibri" charset="0"/>
                <a:cs typeface="Calibri" charset="0"/>
              </a:rPr>
              <a:t>Chowdhury </a:t>
            </a:r>
            <a:r>
              <a:rPr lang="en-US" sz="1600" dirty="0">
                <a:latin typeface="Calibri" charset="0"/>
                <a:ea typeface="Calibri" charset="0"/>
                <a:cs typeface="Calibri" charset="0"/>
              </a:rPr>
              <a:t>A., </a:t>
            </a:r>
            <a:r>
              <a:rPr lang="en-US" sz="1600" dirty="0" err="1">
                <a:latin typeface="Calibri" charset="0"/>
                <a:ea typeface="Calibri" charset="0"/>
                <a:cs typeface="Calibri" charset="0"/>
              </a:rPr>
              <a:t>Zomorrodi</a:t>
            </a:r>
            <a:r>
              <a:rPr lang="en-US" sz="1600" dirty="0">
                <a:latin typeface="Calibri" charset="0"/>
                <a:ea typeface="Calibri" charset="0"/>
                <a:cs typeface="Calibri" charset="0"/>
              </a:rPr>
              <a:t> A. R., and </a:t>
            </a:r>
            <a:r>
              <a:rPr lang="en-US" sz="1600" dirty="0" err="1">
                <a:latin typeface="Calibri" charset="0"/>
                <a:ea typeface="Calibri" charset="0"/>
                <a:cs typeface="Calibri" charset="0"/>
              </a:rPr>
              <a:t>Maranas</a:t>
            </a:r>
            <a:r>
              <a:rPr lang="en-US" sz="1600" dirty="0">
                <a:latin typeface="Calibri" charset="0"/>
                <a:ea typeface="Calibri" charset="0"/>
                <a:cs typeface="Calibri" charset="0"/>
              </a:rPr>
              <a:t> C. D. (2014) "k-</a:t>
            </a:r>
            <a:r>
              <a:rPr lang="en-US" sz="1600" dirty="0" err="1">
                <a:latin typeface="Calibri" charset="0"/>
                <a:ea typeface="Calibri" charset="0"/>
                <a:cs typeface="Calibri" charset="0"/>
              </a:rPr>
              <a:t>OptForce</a:t>
            </a:r>
            <a:r>
              <a:rPr lang="en-US" sz="1600" dirty="0">
                <a:latin typeface="Calibri" charset="0"/>
                <a:ea typeface="Calibri" charset="0"/>
                <a:cs typeface="Calibri" charset="0"/>
              </a:rPr>
              <a:t>: integrating kinetics with flux balance analysis for strain design" </a:t>
            </a:r>
            <a:r>
              <a:rPr lang="en-US" sz="1600" i="1" dirty="0" err="1">
                <a:latin typeface="Calibri" charset="0"/>
                <a:ea typeface="Calibri" charset="0"/>
                <a:cs typeface="Calibri" charset="0"/>
              </a:rPr>
              <a:t>PLoS</a:t>
            </a:r>
            <a:r>
              <a:rPr lang="en-US" sz="1600" i="1" dirty="0">
                <a:latin typeface="Calibri" charset="0"/>
                <a:ea typeface="Calibri" charset="0"/>
                <a:cs typeface="Calibri" charset="0"/>
              </a:rPr>
              <a:t> </a:t>
            </a:r>
            <a:r>
              <a:rPr lang="en-US" sz="1600" i="1" dirty="0" err="1">
                <a:latin typeface="Calibri" charset="0"/>
                <a:ea typeface="Calibri" charset="0"/>
                <a:cs typeface="Calibri" charset="0"/>
              </a:rPr>
              <a:t>Comput</a:t>
            </a:r>
            <a:r>
              <a:rPr lang="en-US" sz="1600" i="1" dirty="0">
                <a:latin typeface="Calibri" charset="0"/>
                <a:ea typeface="Calibri" charset="0"/>
                <a:cs typeface="Calibri" charset="0"/>
              </a:rPr>
              <a:t> </a:t>
            </a:r>
            <a:r>
              <a:rPr lang="en-US" sz="1600" i="1" dirty="0" err="1">
                <a:latin typeface="Calibri" charset="0"/>
                <a:ea typeface="Calibri" charset="0"/>
                <a:cs typeface="Calibri" charset="0"/>
              </a:rPr>
              <a:t>Biol</a:t>
            </a:r>
            <a:r>
              <a:rPr lang="en-US" sz="1600" i="1" dirty="0">
                <a:latin typeface="Calibri" charset="0"/>
                <a:ea typeface="Calibri" charset="0"/>
                <a:cs typeface="Calibri" charset="0"/>
              </a:rPr>
              <a:t>, </a:t>
            </a:r>
            <a:r>
              <a:rPr lang="en-US" sz="1600" b="1" dirty="0">
                <a:latin typeface="Calibri" charset="0"/>
                <a:ea typeface="Calibri" charset="0"/>
                <a:cs typeface="Calibri" charset="0"/>
              </a:rPr>
              <a:t>10</a:t>
            </a:r>
            <a:r>
              <a:rPr lang="en-US" sz="1600" dirty="0">
                <a:latin typeface="Calibri" charset="0"/>
                <a:ea typeface="Calibri" charset="0"/>
                <a:cs typeface="Calibri" charset="0"/>
              </a:rPr>
              <a:t>, 1003487.  </a:t>
            </a:r>
            <a:endParaRPr lang="en-US" sz="1600" dirty="0" smtClean="0">
              <a:latin typeface="Calibri" charset="0"/>
              <a:ea typeface="Calibri" charset="0"/>
              <a:cs typeface="Calibri" charset="0"/>
            </a:endParaRPr>
          </a:p>
          <a:p>
            <a:pPr marL="342900" indent="-342900">
              <a:buFont typeface="+mj-lt"/>
              <a:buAutoNum type="arabicPeriod"/>
            </a:pPr>
            <a:r>
              <a:rPr lang="en-US" sz="1600" dirty="0" err="1" smtClean="0"/>
              <a:t>Srienc</a:t>
            </a:r>
            <a:r>
              <a:rPr lang="en-US" sz="1600" dirty="0"/>
              <a:t>, F. &amp; </a:t>
            </a:r>
            <a:r>
              <a:rPr lang="en-US" sz="1600" dirty="0" err="1"/>
              <a:t>Unrean</a:t>
            </a:r>
            <a:r>
              <a:rPr lang="en-US" sz="1600" dirty="0"/>
              <a:t>, P. A </a:t>
            </a:r>
            <a:r>
              <a:rPr lang="en-US" sz="1600" dirty="0" smtClean="0"/>
              <a:t>(2010) “Statistical </a:t>
            </a:r>
            <a:r>
              <a:rPr lang="en-US" sz="1600" dirty="0" err="1"/>
              <a:t>Thermodynamical</a:t>
            </a:r>
            <a:r>
              <a:rPr lang="en-US" sz="1600" dirty="0"/>
              <a:t> Interpretation of </a:t>
            </a:r>
            <a:r>
              <a:rPr lang="en-US" sz="1600" dirty="0" smtClean="0"/>
              <a:t>Metabolism” </a:t>
            </a:r>
            <a:r>
              <a:rPr lang="en-US" sz="1600" i="1" dirty="0"/>
              <a:t>Entropy</a:t>
            </a:r>
            <a:r>
              <a:rPr lang="en-US" sz="1600" dirty="0"/>
              <a:t> </a:t>
            </a:r>
            <a:r>
              <a:rPr lang="en-US" sz="1600" b="1" dirty="0"/>
              <a:t>12,</a:t>
            </a:r>
            <a:r>
              <a:rPr lang="en-US" sz="1600" dirty="0"/>
              <a:t> </a:t>
            </a:r>
            <a:r>
              <a:rPr lang="en-US" sz="1600" dirty="0" smtClean="0"/>
              <a:t>1921.</a:t>
            </a:r>
            <a:endParaRPr lang="en-US" sz="1600" dirty="0">
              <a:latin typeface="Calibri" charset="0"/>
              <a:ea typeface="Calibri" charset="0"/>
              <a:cs typeface="Calibri" charset="0"/>
            </a:endParaRPr>
          </a:p>
          <a:p>
            <a:pPr marL="342900" indent="-342900">
              <a:buFont typeface="+mj-lt"/>
              <a:buAutoNum type="arabicPeriod"/>
            </a:pPr>
            <a:r>
              <a:rPr lang="en-US" sz="1600" dirty="0">
                <a:latin typeface="Calibri" charset="0"/>
                <a:ea typeface="Calibri" charset="0"/>
                <a:cs typeface="Calibri" charset="0"/>
              </a:rPr>
              <a:t>Stanford N. J., Lubitz T., </a:t>
            </a:r>
            <a:r>
              <a:rPr lang="en-US" sz="1600" dirty="0" err="1">
                <a:latin typeface="Calibri" charset="0"/>
                <a:ea typeface="Calibri" charset="0"/>
                <a:cs typeface="Calibri" charset="0"/>
              </a:rPr>
              <a:t>Smallbone</a:t>
            </a:r>
            <a:r>
              <a:rPr lang="en-US" sz="1600" dirty="0">
                <a:latin typeface="Calibri" charset="0"/>
                <a:ea typeface="Calibri" charset="0"/>
                <a:cs typeface="Calibri" charset="0"/>
              </a:rPr>
              <a:t> K., </a:t>
            </a:r>
            <a:r>
              <a:rPr lang="en-US" sz="1600" dirty="0" err="1">
                <a:latin typeface="Calibri" charset="0"/>
                <a:ea typeface="Calibri" charset="0"/>
                <a:cs typeface="Calibri" charset="0"/>
              </a:rPr>
              <a:t>Klipp</a:t>
            </a:r>
            <a:r>
              <a:rPr lang="en-US" sz="1600" dirty="0">
                <a:latin typeface="Calibri" charset="0"/>
                <a:ea typeface="Calibri" charset="0"/>
                <a:cs typeface="Calibri" charset="0"/>
              </a:rPr>
              <a:t> E., Mendes P., and </a:t>
            </a:r>
            <a:r>
              <a:rPr lang="en-US" sz="1600" dirty="0" err="1">
                <a:latin typeface="Calibri" charset="0"/>
                <a:ea typeface="Calibri" charset="0"/>
                <a:cs typeface="Calibri" charset="0"/>
              </a:rPr>
              <a:t>Liebermeister</a:t>
            </a:r>
            <a:r>
              <a:rPr lang="en-US" sz="1600" dirty="0">
                <a:latin typeface="Calibri" charset="0"/>
                <a:ea typeface="Calibri" charset="0"/>
                <a:cs typeface="Calibri" charset="0"/>
              </a:rPr>
              <a:t> W.  (2013) "Systematic construction of kinetic models from genome-scale metabolic networks" </a:t>
            </a:r>
            <a:r>
              <a:rPr lang="en-US" sz="1600" i="1" dirty="0" err="1">
                <a:latin typeface="Calibri" charset="0"/>
                <a:ea typeface="Calibri" charset="0"/>
                <a:cs typeface="Calibri" charset="0"/>
              </a:rPr>
              <a:t>PLoS</a:t>
            </a:r>
            <a:r>
              <a:rPr lang="en-US" sz="1600" i="1" dirty="0">
                <a:latin typeface="Calibri" charset="0"/>
                <a:ea typeface="Calibri" charset="0"/>
                <a:cs typeface="Calibri" charset="0"/>
              </a:rPr>
              <a:t> One, </a:t>
            </a:r>
            <a:r>
              <a:rPr lang="en-US" sz="1600" b="1" dirty="0">
                <a:latin typeface="Calibri" charset="0"/>
                <a:ea typeface="Calibri" charset="0"/>
                <a:cs typeface="Calibri" charset="0"/>
              </a:rPr>
              <a:t>8</a:t>
            </a:r>
            <a:r>
              <a:rPr lang="en-US" sz="1600" dirty="0">
                <a:latin typeface="Calibri" charset="0"/>
                <a:ea typeface="Calibri" charset="0"/>
                <a:cs typeface="Calibri" charset="0"/>
              </a:rPr>
              <a:t>, 79195.</a:t>
            </a:r>
            <a:endParaRPr lang="en-US" sz="1600" dirty="0" smtClean="0">
              <a:latin typeface="Calibri" charset="0"/>
              <a:ea typeface="Calibri" charset="0"/>
              <a:cs typeface="Calibri" charset="0"/>
            </a:endParaRPr>
          </a:p>
          <a:p>
            <a:pPr marL="342900" lvl="0" indent="-342900">
              <a:buFont typeface="+mj-lt"/>
              <a:buAutoNum type="arabicPeriod"/>
            </a:pPr>
            <a:r>
              <a:rPr lang="en-US" sz="1600" dirty="0" smtClean="0"/>
              <a:t>(a) Cannon</a:t>
            </a:r>
            <a:r>
              <a:rPr lang="en-US" sz="1600" dirty="0"/>
              <a:t>, W. R. (2014) "Simulating metabolism with statistical thermodynamics" </a:t>
            </a:r>
            <a:r>
              <a:rPr lang="en-US" sz="1600" i="1" dirty="0" err="1"/>
              <a:t>PLoS</a:t>
            </a:r>
            <a:r>
              <a:rPr lang="en-US" sz="1600" i="1" dirty="0"/>
              <a:t> One,</a:t>
            </a:r>
            <a:r>
              <a:rPr lang="en-US" sz="1600" b="1" i="1" dirty="0"/>
              <a:t> </a:t>
            </a:r>
            <a:r>
              <a:rPr lang="en-US" sz="1600" b="1" dirty="0"/>
              <a:t>9</a:t>
            </a:r>
            <a:r>
              <a:rPr lang="en-US" sz="1600" dirty="0"/>
              <a:t>, </a:t>
            </a:r>
            <a:r>
              <a:rPr lang="en-US" sz="1600" dirty="0" smtClean="0"/>
              <a:t>103582. (b). Cannon</a:t>
            </a:r>
            <a:r>
              <a:rPr lang="en-US" sz="1600" dirty="0"/>
              <a:t>, W. R. and Baker S. (2017) "Non-steady state mass action dynamics without rate constants: dynamics of coupled reactions using chemical potentials" </a:t>
            </a:r>
            <a:r>
              <a:rPr lang="en-US" sz="1600" i="1" dirty="0"/>
              <a:t>Phys. Biol</a:t>
            </a:r>
            <a:r>
              <a:rPr lang="en-US" sz="1600" dirty="0" smtClean="0"/>
              <a:t>., </a:t>
            </a:r>
            <a:r>
              <a:rPr lang="en-US" sz="1600" i="1" dirty="0" smtClean="0"/>
              <a:t>at press</a:t>
            </a:r>
            <a:r>
              <a:rPr lang="en-US" sz="1600" dirty="0" smtClean="0"/>
              <a:t> 2017. </a:t>
            </a:r>
          </a:p>
          <a:p>
            <a:pPr marL="342900" indent="-342900">
              <a:buFont typeface="+mj-lt"/>
              <a:buAutoNum type="arabicPeriod"/>
            </a:pPr>
            <a:r>
              <a:rPr lang="en-US" sz="1600" dirty="0" smtClean="0"/>
              <a:t>Park</a:t>
            </a:r>
            <a:r>
              <a:rPr lang="en-US" sz="1600" dirty="0"/>
              <a:t>, J. O., Rubin, S. A., Xu, Y.-F., Amador-</a:t>
            </a:r>
            <a:r>
              <a:rPr lang="en-US" sz="1600" dirty="0" err="1"/>
              <a:t>Noguez</a:t>
            </a:r>
            <a:r>
              <a:rPr lang="en-US" sz="1600" dirty="0"/>
              <a:t>, D., Fan, J., </a:t>
            </a:r>
            <a:r>
              <a:rPr lang="en-US" sz="1600" dirty="0" err="1"/>
              <a:t>Shlomi</a:t>
            </a:r>
            <a:r>
              <a:rPr lang="en-US" sz="1600" dirty="0"/>
              <a:t>, T., &amp; Rabinowitz, J. D. (</a:t>
            </a:r>
            <a:r>
              <a:rPr lang="en-US" sz="1600" dirty="0" smtClean="0"/>
              <a:t>2016) “Metabolite </a:t>
            </a:r>
            <a:r>
              <a:rPr lang="en-US" sz="1600" dirty="0"/>
              <a:t>concentrations, fluxes and free energies imply efficient enzyme </a:t>
            </a:r>
            <a:r>
              <a:rPr lang="en-US" sz="1600" dirty="0" smtClean="0"/>
              <a:t>usage”  </a:t>
            </a:r>
            <a:r>
              <a:rPr lang="en-US" sz="1600" i="1" dirty="0"/>
              <a:t>Nature Chemical Biology</a:t>
            </a:r>
            <a:r>
              <a:rPr lang="en-US" sz="1600" dirty="0"/>
              <a:t>, </a:t>
            </a:r>
            <a:r>
              <a:rPr lang="en-US" sz="1600" i="1" dirty="0" smtClean="0"/>
              <a:t>12</a:t>
            </a:r>
            <a:r>
              <a:rPr lang="en-US" sz="1600" dirty="0" smtClean="0"/>
              <a:t>, 482. </a:t>
            </a:r>
            <a:endParaRPr lang="en-US" sz="1800" dirty="0"/>
          </a:p>
        </p:txBody>
      </p:sp>
      <p:grpSp>
        <p:nvGrpSpPr>
          <p:cNvPr id="13" name="Group 12"/>
          <p:cNvGrpSpPr/>
          <p:nvPr/>
        </p:nvGrpSpPr>
        <p:grpSpPr>
          <a:xfrm>
            <a:off x="341830" y="13563600"/>
            <a:ext cx="13182600" cy="10485382"/>
            <a:chOff x="341889" y="19583400"/>
            <a:chExt cx="13182600" cy="10485382"/>
          </a:xfrm>
        </p:grpSpPr>
        <p:sp>
          <p:nvSpPr>
            <p:cNvPr id="15" name="TextBox 14"/>
            <p:cNvSpPr txBox="1"/>
            <p:nvPr/>
          </p:nvSpPr>
          <p:spPr>
            <a:xfrm>
              <a:off x="341889" y="19583400"/>
              <a:ext cx="13182600" cy="8117597"/>
            </a:xfrm>
            <a:prstGeom prst="rect">
              <a:avLst/>
            </a:prstGeom>
            <a:ln>
              <a:noFill/>
            </a:ln>
          </p:spPr>
          <p:style>
            <a:lnRef idx="2">
              <a:schemeClr val="accent3"/>
            </a:lnRef>
            <a:fillRef idx="1">
              <a:schemeClr val="lt1"/>
            </a:fillRef>
            <a:effectRef idx="0">
              <a:schemeClr val="accent3"/>
            </a:effectRef>
            <a:fontRef idx="minor">
              <a:schemeClr val="dk1"/>
            </a:fontRef>
          </p:style>
          <p:txBody>
            <a:bodyPr wrap="square" lIns="160011" tIns="80005" rIns="160011" bIns="80005">
              <a:spAutoFit/>
            </a:bodyPr>
            <a:lstStyle/>
            <a:p>
              <a:pPr algn="just"/>
              <a:r>
                <a:rPr lang="en-US" sz="3500" b="1" dirty="0" smtClean="0">
                  <a:solidFill>
                    <a:srgbClr val="C97A00"/>
                  </a:solidFill>
                  <a:latin typeface="Calibri" pitchFamily="34" charset="0"/>
                </a:rPr>
                <a:t>Motivation</a:t>
              </a:r>
              <a:r>
                <a:rPr lang="en-US" sz="3500" b="1" dirty="0" smtClean="0">
                  <a:solidFill>
                    <a:srgbClr val="CB7023"/>
                  </a:solidFill>
                  <a:latin typeface="Calibri" pitchFamily="34" charset="0"/>
                </a:rPr>
                <a:t>.</a:t>
              </a:r>
              <a:r>
                <a:rPr lang="en-US" sz="2400" dirty="0"/>
                <a:t> </a:t>
              </a:r>
              <a:r>
                <a:rPr lang="en-US" sz="3000" dirty="0"/>
                <a:t>Genome-scale optimization methods such as flux balance analysis (FBA) have been successfully used to predict the steady-state metabolic fluxes that maximize the growth rate, but FBA is incapable of predicting </a:t>
              </a:r>
              <a:r>
                <a:rPr lang="en-US" sz="3000" dirty="0" smtClean="0"/>
                <a:t>steady state metabolite </a:t>
              </a:r>
              <a:r>
                <a:rPr lang="en-US" sz="3000" dirty="0"/>
                <a:t>concentrations. On the other hand, thermodynamic approaches have used chemical potentials to predict reaction direction, but provide no information about the reaction rates. </a:t>
              </a:r>
              <a:endParaRPr lang="en-US" sz="3000" dirty="0" smtClean="0"/>
            </a:p>
            <a:p>
              <a:pPr marL="571500" lvl="1" indent="-571500" algn="just">
                <a:buFont typeface="Arial" charset="0"/>
                <a:buChar char="•"/>
              </a:pPr>
              <a:r>
                <a:rPr lang="en-US" sz="3000" b="1" dirty="0"/>
                <a:t>Maximum entropy production </a:t>
              </a:r>
              <a:r>
                <a:rPr lang="en-US" sz="3000" b="1" dirty="0" smtClean="0"/>
                <a:t>rate</a:t>
              </a:r>
              <a:r>
                <a:rPr lang="en-US" sz="3000" dirty="0"/>
                <a:t> </a:t>
              </a:r>
              <a:r>
                <a:rPr lang="en-US" sz="3000" dirty="0" smtClean="0"/>
                <a:t>provides </a:t>
              </a:r>
              <a:r>
                <a:rPr lang="en-US" sz="3000" dirty="0"/>
                <a:t>quantitative measurement where natural systems will move to the most probable state through the fastest path by minimizing energetic costs (thermodynamics). </a:t>
              </a:r>
            </a:p>
            <a:p>
              <a:pPr marL="571500" indent="-571500" algn="just">
                <a:buFont typeface="Arial" charset="0"/>
                <a:buChar char="•"/>
              </a:pPr>
              <a:r>
                <a:rPr lang="en-US" sz="3000" dirty="0" smtClean="0"/>
                <a:t>We </a:t>
              </a:r>
              <a:r>
                <a:rPr lang="en-US" sz="3000" dirty="0"/>
                <a:t>present a new thermodynamic optimization </a:t>
              </a:r>
              <a:r>
                <a:rPr lang="en-US" sz="3000" dirty="0" smtClean="0"/>
                <a:t>method, </a:t>
              </a:r>
              <a:r>
                <a:rPr lang="en-US" sz="3000" i="1" dirty="0" smtClean="0"/>
                <a:t>Maximum </a:t>
              </a:r>
              <a:r>
                <a:rPr lang="en-US" sz="3000" i="1" dirty="0" err="1" smtClean="0"/>
                <a:t>ENTropy</a:t>
              </a:r>
              <a:r>
                <a:rPr lang="en-US" sz="3000" i="1" dirty="0" smtClean="0"/>
                <a:t> production rate Of Stoichiometric matrix</a:t>
              </a:r>
              <a:r>
                <a:rPr lang="en-US" sz="3000" dirty="0" smtClean="0"/>
                <a:t> (MENTOS) </a:t>
              </a:r>
              <a:r>
                <a:rPr lang="en-US" sz="3000" dirty="0"/>
                <a:t>that can predict both the steady-state metabolite concentrations and the fluxes that extract energy from the environment as quickly and efficiently as possible, given the constraints of the network and a suitable set of boundary conditions</a:t>
              </a:r>
              <a:r>
                <a:rPr lang="en-US" sz="3000" dirty="0" smtClean="0"/>
                <a:t>.</a:t>
              </a:r>
              <a:r>
                <a:rPr lang="en-US" sz="3200" dirty="0"/>
                <a:t> </a:t>
              </a:r>
              <a:endParaRPr lang="en-US" sz="3200" dirty="0" smtClean="0"/>
            </a:p>
            <a:p>
              <a:pPr marL="571500" indent="-571500" algn="just">
                <a:buFont typeface="Arial" charset="0"/>
                <a:buChar char="•"/>
              </a:pPr>
              <a:r>
                <a:rPr lang="en-US" sz="3000" dirty="0" smtClean="0"/>
                <a:t>The </a:t>
              </a:r>
              <a:r>
                <a:rPr lang="en-US" sz="3000" dirty="0"/>
                <a:t>steady-state predictions of metabolite concentrations </a:t>
              </a:r>
              <a:r>
                <a:rPr lang="en-US" sz="3000" dirty="0" smtClean="0"/>
                <a:t>and </a:t>
              </a:r>
              <a:r>
                <a:rPr lang="en-US" sz="3000" dirty="0"/>
                <a:t>fluxes can also be used as initial conditions for </a:t>
              </a:r>
              <a:r>
                <a:rPr lang="en-US" sz="3000" dirty="0" err="1"/>
                <a:t>thermokinetic</a:t>
              </a:r>
              <a:r>
                <a:rPr lang="en-US" sz="3000" dirty="0"/>
                <a:t> simulations that use chemical potentials instead of rate constants to predict dynamics of biological systems. </a:t>
              </a:r>
              <a:endParaRPr lang="en-US" sz="3000" dirty="0" smtClean="0"/>
            </a:p>
          </p:txBody>
        </p:sp>
        <p:graphicFrame>
          <p:nvGraphicFramePr>
            <p:cNvPr id="131" name="Diagram 130"/>
            <p:cNvGraphicFramePr/>
            <p:nvPr>
              <p:extLst>
                <p:ext uri="{D42A27DB-BD31-4B8C-83A1-F6EECF244321}">
                  <p14:modId xmlns:p14="http://schemas.microsoft.com/office/powerpoint/2010/main" val="658447032"/>
                </p:ext>
              </p:extLst>
            </p:nvPr>
          </p:nvGraphicFramePr>
          <p:xfrm>
            <a:off x="1066800" y="27746979"/>
            <a:ext cx="11971809" cy="2321803"/>
          </p:xfrm>
          <a:graphic>
            <a:graphicData uri="http://schemas.openxmlformats.org/drawingml/2006/diagram">
              <dgm:relIds xmlns:dgm="http://schemas.openxmlformats.org/drawingml/2006/diagram" xmlns:r="http://schemas.openxmlformats.org/officeDocument/2006/relationships" r:dm="rId28" r:lo="rId29" r:qs="rId30" r:cs="rId31"/>
            </a:graphicData>
          </a:graphic>
        </p:graphicFrame>
      </p:grpSp>
      <p:pic>
        <p:nvPicPr>
          <p:cNvPr id="19" name="Picture 18"/>
          <p:cNvPicPr>
            <a:picLocks noChangeAspect="1"/>
          </p:cNvPicPr>
          <p:nvPr/>
        </p:nvPicPr>
        <p:blipFill>
          <a:blip r:embed="rId33"/>
          <a:stretch>
            <a:fillRect/>
          </a:stretch>
        </p:blipFill>
        <p:spPr>
          <a:xfrm>
            <a:off x="14312907" y="20910462"/>
            <a:ext cx="1874776" cy="849508"/>
          </a:xfrm>
          <a:prstGeom prst="rect">
            <a:avLst/>
          </a:prstGeom>
        </p:spPr>
      </p:pic>
    </p:spTree>
    <p:extLst>
      <p:ext uri="{BB962C8B-B14F-4D97-AF65-F5344CB8AC3E}">
        <p14:creationId xmlns:p14="http://schemas.microsoft.com/office/powerpoint/2010/main" val="333292170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Unknown Document Type" ma:contentTypeID="0x010104" ma:contentTypeVersion="0" ma:contentTypeDescription="" ma:contentTypeScope="" ma:versionID="05d83ceaa0bbd2e3bc716e6e66bd857a">
  <xsd:schema xmlns:xsd="http://www.w3.org/2001/XMLSchema" xmlns:xs="http://www.w3.org/2001/XMLSchema" xmlns:p="http://schemas.microsoft.com/office/2006/metadata/properties" targetNamespace="http://schemas.microsoft.com/office/2006/metadata/properties" ma:root="true" ma:fieldsID="b3d69fe45253d5ff147bb69036b756a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2AACAD-3EB0-46A1-94A2-301CC264CE97}">
  <ds:schemaRefs>
    <ds:schemaRef ds:uri="http://schemas.microsoft.com/sharepoint/v3/contenttype/forms"/>
  </ds:schemaRefs>
</ds:datastoreItem>
</file>

<file path=customXml/itemProps2.xml><?xml version="1.0" encoding="utf-8"?>
<ds:datastoreItem xmlns:ds="http://schemas.openxmlformats.org/officeDocument/2006/customXml" ds:itemID="{24D5AC6D-F1FC-43BD-B1CE-978A98B7CEE1}">
  <ds:schemaRefs>
    <ds:schemaRef ds:uri="http://purl.org/dc/dcmitype/"/>
    <ds:schemaRef ds:uri="http://schemas.openxmlformats.org/package/2006/metadata/core-properties"/>
    <ds:schemaRef ds:uri="http://www.w3.org/XML/1998/namespac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44C14C0B-23B4-47C6-A5E8-5C60AB10D9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11925</TotalTime>
  <Words>1529</Words>
  <Application>Microsoft Macintosh PowerPoint</Application>
  <PresentationFormat>Custom</PresentationFormat>
  <Paragraphs>70</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 Hebrew</vt:lpstr>
      <vt:lpstr>Calibri</vt:lpstr>
      <vt:lpstr>ＭＳ Ｐゴシック</vt:lpstr>
      <vt:lpstr>Symbol Tiger Expert</vt:lpstr>
      <vt:lpstr>Wingdings</vt:lpstr>
      <vt:lpstr>Arial</vt:lpstr>
      <vt:lpstr>Office Theme</vt:lpstr>
      <vt:lpstr>PowerPoint Presentation</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Microsoft Office User</cp:lastModifiedBy>
  <cp:revision>411</cp:revision>
  <cp:lastPrinted>2017-07-21T18:45:52Z</cp:lastPrinted>
  <dcterms:created xsi:type="dcterms:W3CDTF">2012-11-30T02:20:55Z</dcterms:created>
  <dcterms:modified xsi:type="dcterms:W3CDTF">2017-07-21T18:51:28Z</dcterms:modified>
</cp:coreProperties>
</file>

<file path=docProps/thumbnail.jpeg>
</file>